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3" r:id="rId3"/>
    <p:sldId id="284" r:id="rId4"/>
    <p:sldId id="301" r:id="rId5"/>
    <p:sldId id="302" r:id="rId6"/>
    <p:sldId id="297" r:id="rId7"/>
    <p:sldId id="298" r:id="rId8"/>
    <p:sldId id="299" r:id="rId9"/>
    <p:sldId id="300" r:id="rId10"/>
    <p:sldId id="285" r:id="rId11"/>
    <p:sldId id="296" r:id="rId12"/>
    <p:sldId id="286" r:id="rId13"/>
    <p:sldId id="287" r:id="rId14"/>
    <p:sldId id="289" r:id="rId15"/>
    <p:sldId id="290" r:id="rId16"/>
    <p:sldId id="292" r:id="rId17"/>
    <p:sldId id="261" r:id="rId18"/>
    <p:sldId id="291" r:id="rId19"/>
    <p:sldId id="293" r:id="rId20"/>
    <p:sldId id="295" r:id="rId21"/>
  </p:sldIdLst>
  <p:sldSz cx="18288000" cy="10287000"/>
  <p:notesSz cx="6794500" cy="9931400"/>
  <p:embeddedFontLst>
    <p:embeddedFont>
      <p:font typeface="Kingred Modern" panose="02020500000000000000" charset="-12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JhengHei Light" panose="020B0304030504040204" pitchFamily="34" charset="-120"/>
      <p:regular r:id="rId28"/>
    </p:embeddedFont>
    <p:embeddedFont>
      <p:font typeface="Noto Sans TC" panose="020B0200000000000000" pitchFamily="34" charset="-120"/>
      <p:regular r:id="rId29"/>
      <p:bold r:id="rId30"/>
    </p:embeddedFont>
    <p:embeddedFont>
      <p:font typeface="微軟正黑體" panose="020B0604030504040204" pitchFamily="34" charset="-120"/>
      <p:regular r:id="rId31"/>
      <p:bold r:id="rId32"/>
    </p:embeddedFont>
    <p:embeddedFont>
      <p:font typeface="微軟正黑體" panose="020B0604030504040204" pitchFamily="34" charset="-12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KBxT/g2eyBwHS2ygw+tU7LeFN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813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100" y="0"/>
            <a:ext cx="2944813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2925"/>
            <a:ext cx="2944813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2907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9840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231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163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9359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86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28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81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479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49714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520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62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869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66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155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308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194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184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 rot="-283209">
            <a:off x="-1796852" y="6451437"/>
            <a:ext cx="21881704" cy="10065584"/>
          </a:xfrm>
          <a:custGeom>
            <a:avLst/>
            <a:gdLst/>
            <a:ahLst/>
            <a:cxnLst/>
            <a:rect l="l" t="t" r="r" b="b"/>
            <a:pathLst>
              <a:path w="21881704" h="10065584" extrusionOk="0">
                <a:moveTo>
                  <a:pt x="0" y="0"/>
                </a:moveTo>
                <a:lnTo>
                  <a:pt x="21881704" y="0"/>
                </a:lnTo>
                <a:lnTo>
                  <a:pt x="21881704" y="10065584"/>
                </a:lnTo>
                <a:lnTo>
                  <a:pt x="0" y="10065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2558971" y="6108878"/>
            <a:ext cx="4928036" cy="4211231"/>
          </a:xfrm>
          <a:custGeom>
            <a:avLst/>
            <a:gdLst/>
            <a:ahLst/>
            <a:cxnLst/>
            <a:rect l="l" t="t" r="r" b="b"/>
            <a:pathLst>
              <a:path w="4928036" h="4211231" extrusionOk="0">
                <a:moveTo>
                  <a:pt x="0" y="0"/>
                </a:moveTo>
                <a:lnTo>
                  <a:pt x="4928036" y="0"/>
                </a:lnTo>
                <a:lnTo>
                  <a:pt x="4928036" y="4211231"/>
                </a:lnTo>
                <a:lnTo>
                  <a:pt x="0" y="421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 txBox="1"/>
          <p:nvPr/>
        </p:nvSpPr>
        <p:spPr>
          <a:xfrm>
            <a:off x="0" y="587396"/>
            <a:ext cx="18288000" cy="137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93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 i="0" u="none" strike="noStrike" cap="none" dirty="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景興國中11</a:t>
            </a:r>
            <a:r>
              <a:rPr lang="en-US" altLang="zh-TW" sz="6000" b="1" i="0" u="none" strike="noStrike" cap="none" dirty="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TW" sz="6000" b="1" i="0" u="none" strike="noStrike" cap="none" dirty="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學年第</a:t>
            </a:r>
            <a:r>
              <a:rPr lang="en-US" altLang="zh-TW" sz="6000" b="1" i="0" u="none" strike="noStrike" cap="none" dirty="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altLang="en-US" sz="6000" b="1" i="0" u="none" strike="noStrike" cap="none" dirty="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次代表制校務</a:t>
            </a:r>
            <a:r>
              <a:rPr lang="zh-TW" sz="6000" b="1" i="0" u="none" strike="noStrike" cap="none" dirty="0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會議</a:t>
            </a:r>
            <a:endParaRPr sz="6399" b="1" i="0" u="none" strike="noStrike" cap="none" dirty="0">
              <a:solidFill>
                <a:srgbClr val="0B37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91973" y="2479040"/>
            <a:ext cx="16104053" cy="467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19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A  SCH00L  OF  SUSTAINABLE  LEARNING  AND  </a:t>
            </a:r>
            <a:r>
              <a:rPr lang="zh-TW" sz="40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HAPPINESS</a:t>
            </a:r>
            <a:endParaRPr sz="4000" b="1" i="0" u="none" strike="noStrike" cap="none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defTabSz="91440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教育與時俱進，展現專業力，打造適性揚才的品牌學校</a:t>
            </a:r>
            <a:r>
              <a:rPr lang="en-US" altLang="zh-TW" sz="4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</a:p>
          <a:p>
            <a:pPr marL="0" marR="0" lvl="0" indent="0" defTabSz="91440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適性揚才與自主學習，幫助每個學生成功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與幸福</a:t>
            </a:r>
          </a:p>
          <a:p>
            <a:pPr marL="0" marR="0" lvl="0" indent="0" algn="l" rtl="0">
              <a:lnSpc>
                <a:spcPct val="19197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 dirty="0">
              <a:solidFill>
                <a:srgbClr val="1146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6421582" y="8181384"/>
            <a:ext cx="4811199" cy="104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200" b="1" i="0" u="none" strike="noStrike" cap="none" dirty="0">
                <a:solidFill>
                  <a:srgbClr val="3C73C5"/>
                </a:solidFill>
                <a:latin typeface="Arial"/>
                <a:ea typeface="Arial"/>
                <a:cs typeface="Arial"/>
                <a:sym typeface="Arial"/>
              </a:rPr>
              <a:t>114年</a:t>
            </a:r>
            <a:r>
              <a:rPr lang="en-US" altLang="zh-TW" sz="4200" b="1" i="0" u="none" strike="noStrike" cap="none" dirty="0">
                <a:solidFill>
                  <a:srgbClr val="3C73C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4200" b="1" i="0" u="none" strike="noStrike" cap="none" dirty="0">
                <a:solidFill>
                  <a:srgbClr val="3C73C5"/>
                </a:solidFill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4200" b="1" i="0" u="none" strike="noStrike" cap="none" dirty="0">
                <a:solidFill>
                  <a:srgbClr val="3C73C5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r>
              <a:rPr lang="zh-TW" sz="4200" b="1" i="0" u="none" strike="noStrike" cap="none" dirty="0">
                <a:solidFill>
                  <a:srgbClr val="3C73C5"/>
                </a:solidFill>
                <a:latin typeface="Arial"/>
                <a:ea typeface="Arial"/>
                <a:cs typeface="Arial"/>
                <a:sym typeface="Arial"/>
              </a:rPr>
              <a:t>日</a:t>
            </a:r>
            <a:endParaRPr sz="4200" b="1" i="0" u="none" strike="noStrike" cap="none" dirty="0">
              <a:solidFill>
                <a:srgbClr val="3C73C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08284" y="598381"/>
            <a:ext cx="1807143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113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學年度教育力展現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72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D08842-EFE7-43F6-925F-B6BC5F38093D}"/>
              </a:ext>
            </a:extLst>
          </p:cNvPr>
          <p:cNvSpPr txBox="1"/>
          <p:nvPr/>
        </p:nvSpPr>
        <p:spPr>
          <a:xfrm>
            <a:off x="108283" y="2045216"/>
            <a:ext cx="18071432" cy="6837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二、教師反思精進，組織專業學習社群，成為學習的專家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b="1" kern="1200" dirty="0">
              <a:solidFill>
                <a:srgbClr val="9BBB59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lvl="1">
              <a:lnSpc>
                <a:spcPts val="7000"/>
              </a:lnSpc>
              <a:buClrTx/>
              <a:defRPr/>
            </a:pP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四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擔任國教院候用校長培訓</a:t>
            </a:r>
            <a:r>
              <a:rPr lang="zh-TW" altLang="en-US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課程與教學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及</a:t>
            </a:r>
            <a:r>
              <a:rPr lang="en-US" altLang="zh-TW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AI</a:t>
            </a:r>
            <a:r>
              <a:rPr lang="zh-TW" altLang="en-US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智慧標竿學校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。</a:t>
            </a: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Microsoft JhengHei"/>
            </a:endParaRPr>
          </a:p>
          <a:p>
            <a:pPr marL="350593" lvl="1">
              <a:lnSpc>
                <a:spcPts val="7000"/>
              </a:lnSpc>
              <a:buClrTx/>
              <a:defRPr/>
            </a:pP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五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)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 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5G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教師社群專研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PBL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教案，林敏蓉老師榮獲臺北市智慧教育</a:t>
            </a:r>
          </a:p>
          <a:p>
            <a:pPr marL="350593" lvl="1">
              <a:lnSpc>
                <a:spcPts val="7000"/>
              </a:lnSpc>
              <a:buClrTx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      菁英獎 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(AI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神助攻友善廁所大作戰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)</a:t>
            </a:r>
            <a:r>
              <a:rPr lang="zh-TW" altLang="en-US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資訊科技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 個人組  </a:t>
            </a:r>
            <a:r>
              <a:rPr lang="zh-TW" altLang="en-US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特優。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   </a:t>
            </a:r>
          </a:p>
          <a:p>
            <a:pPr marL="350593" lvl="1">
              <a:lnSpc>
                <a:spcPts val="7000"/>
              </a:lnSpc>
              <a:buClrTx/>
              <a:defRPr/>
            </a:pP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六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)5G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教師社群專研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PBL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教案，陳韋志老師榮獲臺北市智慧教育</a:t>
            </a:r>
          </a:p>
          <a:p>
            <a:pPr marL="350593" lvl="1">
              <a:lnSpc>
                <a:spcPts val="7000"/>
              </a:lnSpc>
              <a:buClrTx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      菁英獎 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主題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-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生成式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AI×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創意實作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)</a:t>
            </a:r>
            <a:r>
              <a:rPr lang="zh-TW" altLang="en-US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一般教學  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個人組  </a:t>
            </a:r>
            <a:r>
              <a:rPr lang="zh-TW" altLang="en-US" sz="48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優等。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Microsoft JhengHei"/>
              </a:rPr>
              <a:t>  </a:t>
            </a: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</p:spTree>
    <p:extLst>
      <p:ext uri="{BB962C8B-B14F-4D97-AF65-F5344CB8AC3E}">
        <p14:creationId xmlns:p14="http://schemas.microsoft.com/office/powerpoint/2010/main" val="4112402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08284" y="296688"/>
            <a:ext cx="1807143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113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學年度教育力展現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D08842-EFE7-43F6-925F-B6BC5F38093D}"/>
              </a:ext>
            </a:extLst>
          </p:cNvPr>
          <p:cNvSpPr txBox="1"/>
          <p:nvPr/>
        </p:nvSpPr>
        <p:spPr>
          <a:xfrm>
            <a:off x="-235528" y="1230913"/>
            <a:ext cx="18071432" cy="1580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三、雙語加國際教育，整合活用知識，培養學生國際移動力      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75ED884-8889-4A25-ACD1-8EA3F831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42" y="2836438"/>
            <a:ext cx="3622597" cy="271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oogle Shape;356;p22">
            <a:extLst>
              <a:ext uri="{FF2B5EF4-FFF2-40B4-BE49-F238E27FC236}">
                <a16:creationId xmlns:a16="http://schemas.microsoft.com/office/drawing/2014/main" id="{F37CA2B3-35F7-4346-BCC2-81F7EC47FE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165" y="2697892"/>
            <a:ext cx="5393854" cy="3780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B9610B2-0E17-4552-A91A-39FE06CBB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27" y="6964802"/>
            <a:ext cx="4030729" cy="302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F56F509-16CF-415B-96A3-E598D2EF6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1" y="5974862"/>
            <a:ext cx="5512864" cy="413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78D04A1-8BB4-418A-BE92-8E324B675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69" t="12716" r="2439" b="10410"/>
          <a:stretch/>
        </p:blipFill>
        <p:spPr>
          <a:xfrm>
            <a:off x="10943739" y="2097295"/>
            <a:ext cx="7149869" cy="4194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92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08284" y="598381"/>
            <a:ext cx="1807143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113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學年度教育力展現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D08842-EFE7-43F6-925F-B6BC5F38093D}"/>
              </a:ext>
            </a:extLst>
          </p:cNvPr>
          <p:cNvSpPr txBox="1"/>
          <p:nvPr/>
        </p:nvSpPr>
        <p:spPr>
          <a:xfrm>
            <a:off x="0" y="1660109"/>
            <a:ext cx="18071432" cy="6966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四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、兼顧心智、心理、體力、精神的學習美學，幫助學生成功      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一</a:t>
            </a: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成為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藝術與體育特色學校，於臺北市比賽勝出，屢屢代表參加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全國賽，獲團體獎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與個人獎榮耀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二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科技競賽與雙語戲劇比賽，榮獲全國及臺北市優異成績。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三</a:t>
            </a: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各領域教師具專業且樂於指導學生參加校外競賽，學生屢獲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佳績。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057BF8-E9DF-47F9-80E9-59B45E9CE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3" y="6588936"/>
            <a:ext cx="3167677" cy="36664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17B02A4-0A35-423F-A9D7-87979BDA1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4" y="6569068"/>
            <a:ext cx="2890555" cy="36131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131754-05F4-4BB8-9406-F47859026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180" y="6615577"/>
            <a:ext cx="2734140" cy="361319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7781E4B-1228-4BAB-BD74-D61612AA4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058" y="6562291"/>
            <a:ext cx="2709249" cy="366648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8FE5DBF-A823-45C4-862B-570447AA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750" y="6615577"/>
            <a:ext cx="2877187" cy="368930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79BFD81-9AD7-4145-86D8-0B273C04F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9219" y="6588934"/>
            <a:ext cx="2709249" cy="36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79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08284" y="598381"/>
            <a:ext cx="1807143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113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學年度教育力展現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D08842-EFE7-43F6-925F-B6BC5F38093D}"/>
              </a:ext>
            </a:extLst>
          </p:cNvPr>
          <p:cNvSpPr txBox="1"/>
          <p:nvPr/>
        </p:nvSpPr>
        <p:spPr>
          <a:xfrm>
            <a:off x="0" y="1708235"/>
            <a:ext cx="18071432" cy="311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四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、兼顧心智、心理、體力、精神的學習美學，幫助學生成功      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四</a:t>
            </a: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整體會考成績亮眼。另部分科目表現突破以往成就。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五</a:t>
            </a: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運用多元升學管道，強調適才適所。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六</a:t>
            </a: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不論是具備學術型或技術型潛能特質，獲得應有的資源與支持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  <p:pic>
        <p:nvPicPr>
          <p:cNvPr id="5" name="Google Shape;364;p23">
            <a:extLst>
              <a:ext uri="{FF2B5EF4-FFF2-40B4-BE49-F238E27FC236}">
                <a16:creationId xmlns:a16="http://schemas.microsoft.com/office/drawing/2014/main" id="{C16950DF-46CE-435E-AFC8-544180B58A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809" y="4797568"/>
            <a:ext cx="4691942" cy="529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5;p23">
            <a:extLst>
              <a:ext uri="{FF2B5EF4-FFF2-40B4-BE49-F238E27FC236}">
                <a16:creationId xmlns:a16="http://schemas.microsoft.com/office/drawing/2014/main" id="{FFF481E3-1C08-496E-A348-0B1A944216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2165" y="4827230"/>
            <a:ext cx="4456368" cy="2822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7E53A5EF-D74F-4661-ABE2-CC6889FE4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97" y="7558388"/>
            <a:ext cx="4364536" cy="25321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C054FFD-8944-4AAC-8E76-52D4F9A66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5347" y="4829786"/>
            <a:ext cx="36364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697832" y="369123"/>
            <a:ext cx="1694885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教育改革與世界同步，關注幸福力課題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200BD44-878F-4122-B3AE-3FE13D1416A6}"/>
              </a:ext>
            </a:extLst>
          </p:cNvPr>
          <p:cNvSpPr txBox="1"/>
          <p:nvPr/>
        </p:nvSpPr>
        <p:spPr>
          <a:xfrm>
            <a:off x="697832" y="1596625"/>
            <a:ext cx="16507326" cy="7836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113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年親子天下國際論壇，關注青少年成長的重要課題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~~</a:t>
            </a: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青少年是自我統整的關鍵期，但在網路社群環境成長中，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所形成的安全感低落的世代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過曝世代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……</a:t>
            </a: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  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缺乏目標感、動機低落</a:t>
            </a:r>
            <a:b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      習慣高倍速步調而失去等候耐心</a:t>
            </a:r>
            <a:b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　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在關係中容易不安與焦慮</a:t>
            </a:r>
            <a:b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　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對自己是否被關注更加在意</a:t>
            </a:r>
            <a:b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　　  注意力不集中、思緒碎片化、缺乏深度思考力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</p:spTree>
    <p:extLst>
      <p:ext uri="{BB962C8B-B14F-4D97-AF65-F5344CB8AC3E}">
        <p14:creationId xmlns:p14="http://schemas.microsoft.com/office/powerpoint/2010/main" val="142148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697832" y="369123"/>
            <a:ext cx="1694885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教育改革與世界同步，關注幸福力課題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9368BCD-F4D8-477E-A111-DD83B910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9097" r="30351" b="24124"/>
          <a:stretch/>
        </p:blipFill>
        <p:spPr>
          <a:xfrm rot="21660000">
            <a:off x="2410178" y="2459083"/>
            <a:ext cx="12755420" cy="7163196"/>
          </a:xfrm>
          <a:prstGeom prst="rect">
            <a:avLst/>
          </a:prstGeom>
        </p:spPr>
      </p:pic>
      <p:sp>
        <p:nvSpPr>
          <p:cNvPr id="6" name="Google Shape;171;p5">
            <a:extLst>
              <a:ext uri="{FF2B5EF4-FFF2-40B4-BE49-F238E27FC236}">
                <a16:creationId xmlns:a16="http://schemas.microsoft.com/office/drawing/2014/main" id="{1CE3391A-AA9D-4D44-85FF-CE77446620FE}"/>
              </a:ext>
            </a:extLst>
          </p:cNvPr>
          <p:cNvSpPr txBox="1"/>
          <p:nvPr/>
        </p:nvSpPr>
        <p:spPr>
          <a:xfrm>
            <a:off x="4580021" y="9518330"/>
            <a:ext cx="1694885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lvl="1">
              <a:lnSpc>
                <a:spcPts val="6000"/>
              </a:lnSpc>
              <a:buClrTx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節錄</a:t>
            </a:r>
            <a:r>
              <a:rPr lang="zh-TW" altLang="en-US" sz="3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自「失控的焦慮世代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Kingred Modern"/>
                <a:sym typeface="Kingred Modern"/>
              </a:rPr>
              <a:t>」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暢銷書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sp>
        <p:nvSpPr>
          <p:cNvPr id="7" name="Google Shape;171;p5">
            <a:extLst>
              <a:ext uri="{FF2B5EF4-FFF2-40B4-BE49-F238E27FC236}">
                <a16:creationId xmlns:a16="http://schemas.microsoft.com/office/drawing/2014/main" id="{72CA963D-A9C4-4B26-95FF-21D47ABB21A1}"/>
              </a:ext>
            </a:extLst>
          </p:cNvPr>
          <p:cNvSpPr txBox="1"/>
          <p:nvPr/>
        </p:nvSpPr>
        <p:spPr>
          <a:xfrm>
            <a:off x="-376989" y="1358723"/>
            <a:ext cx="1694885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探索模式與防禦模式是成長必要之路</a:t>
            </a:r>
            <a:r>
              <a:rPr lang="en-US" altLang="zh-TW" sz="4400" b="1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(</a:t>
            </a:r>
            <a:r>
              <a:rPr lang="zh-TW" altLang="en-US" sz="4400" b="1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攸關反脆弱能力的養成</a:t>
            </a:r>
            <a:r>
              <a:rPr lang="en-US" altLang="zh-TW" sz="4400" b="1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)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</p:spTree>
    <p:extLst>
      <p:ext uri="{BB962C8B-B14F-4D97-AF65-F5344CB8AC3E}">
        <p14:creationId xmlns:p14="http://schemas.microsoft.com/office/powerpoint/2010/main" val="138995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C8F2B5B7-AE7A-474E-BBCE-AEB96967A162}"/>
              </a:ext>
            </a:extLst>
          </p:cNvPr>
          <p:cNvSpPr txBox="1"/>
          <p:nvPr/>
        </p:nvSpPr>
        <p:spPr>
          <a:xfrm>
            <a:off x="457717" y="674829"/>
            <a:ext cx="16692921" cy="242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教育改革與世界同步，關注幸福力課題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srgbClr val="376E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Kingred Modern"/>
              </a:rPr>
              <a:t>教育部於</a:t>
            </a:r>
            <a:r>
              <a:rPr lang="en-US" altLang="zh-TW" sz="3600" dirty="0">
                <a:solidFill>
                  <a:srgbClr val="376E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Kingred Modern"/>
              </a:rPr>
              <a:t>114</a:t>
            </a:r>
            <a:r>
              <a:rPr lang="zh-TW" altLang="en-US" sz="3600" dirty="0">
                <a:solidFill>
                  <a:srgbClr val="376E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Kingred Modern"/>
              </a:rPr>
              <a:t>年頒布</a:t>
            </a:r>
            <a:r>
              <a:rPr lang="zh-TW" altLang="en-US" sz="3600" dirty="0">
                <a:solidFill>
                  <a:srgbClr val="376E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幸福學校、師生共好 教育部頒布「社會情緒學習中長程計畫」</a:t>
            </a:r>
            <a:endParaRPr lang="en-US" altLang="zh-TW" sz="3600" dirty="0">
              <a:solidFill>
                <a:srgbClr val="376E07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72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C8C2A9E-300E-4A2A-AE87-68B65AD9B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2" y="2646471"/>
            <a:ext cx="12343629" cy="6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8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t="20779" b="20779"/>
          <a:stretch/>
        </p:blipFill>
        <p:spPr>
          <a:xfrm>
            <a:off x="38054" y="-44165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6"/>
          <p:cNvGrpSpPr/>
          <p:nvPr/>
        </p:nvGrpSpPr>
        <p:grpSpPr>
          <a:xfrm>
            <a:off x="1143002" y="1265920"/>
            <a:ext cx="16539019" cy="9115548"/>
            <a:chOff x="422785" y="668763"/>
            <a:chExt cx="12437019" cy="6054460"/>
          </a:xfrm>
        </p:grpSpPr>
        <p:sp>
          <p:nvSpPr>
            <p:cNvPr id="182" name="Google Shape;182;p6"/>
            <p:cNvSpPr/>
            <p:nvPr/>
          </p:nvSpPr>
          <p:spPr>
            <a:xfrm flipH="1">
              <a:off x="7201813" y="2241377"/>
              <a:ext cx="2379533" cy="2114167"/>
            </a:xfrm>
            <a:prstGeom prst="ellipse">
              <a:avLst/>
            </a:prstGeom>
            <a:noFill/>
            <a:ln w="12700" cap="flat" cmpd="sng">
              <a:solidFill>
                <a:srgbClr val="EA55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 flipH="1">
              <a:off x="5153046" y="2311728"/>
              <a:ext cx="2379533" cy="2114167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 flipH="1">
              <a:off x="9301882" y="2212427"/>
              <a:ext cx="2379533" cy="2114167"/>
            </a:xfrm>
            <a:prstGeom prst="ellipse">
              <a:avLst/>
            </a:prstGeom>
            <a:noFill/>
            <a:ln w="12700" cap="flat" cmpd="sng">
              <a:solidFill>
                <a:srgbClr val="37A7C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7510492" y="2507547"/>
              <a:ext cx="1827087" cy="1623330"/>
            </a:xfrm>
            <a:prstGeom prst="ellipse">
              <a:avLst/>
            </a:prstGeom>
            <a:solidFill>
              <a:srgbClr val="A66E2A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9525634" y="2424145"/>
              <a:ext cx="1970624" cy="1678223"/>
            </a:xfrm>
            <a:prstGeom prst="ellipse">
              <a:avLst/>
            </a:prstGeom>
            <a:solidFill>
              <a:srgbClr val="37A7CA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 flipH="1">
              <a:off x="3052978" y="2310715"/>
              <a:ext cx="2379533" cy="2114167"/>
            </a:xfrm>
            <a:prstGeom prst="ellipse">
              <a:avLst/>
            </a:prstGeom>
            <a:noFill/>
            <a:ln w="12700" cap="flat" cmpd="sng">
              <a:solidFill>
                <a:srgbClr val="D18F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 flipH="1">
              <a:off x="904261" y="2302639"/>
              <a:ext cx="2379533" cy="2114167"/>
            </a:xfrm>
            <a:prstGeom prst="ellipse">
              <a:avLst/>
            </a:prstGeom>
            <a:noFill/>
            <a:ln w="12700" cap="flat" cmpd="sng">
              <a:solidFill>
                <a:srgbClr val="0E5C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1179483" y="2548137"/>
              <a:ext cx="1827087" cy="1623330"/>
            </a:xfrm>
            <a:prstGeom prst="ellipse">
              <a:avLst/>
            </a:prstGeom>
            <a:solidFill>
              <a:srgbClr val="D18F40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0" name="Google Shape;190;p6"/>
            <p:cNvSpPr txBox="1"/>
            <p:nvPr/>
          </p:nvSpPr>
          <p:spPr>
            <a:xfrm>
              <a:off x="7436946" y="2871868"/>
              <a:ext cx="1974174" cy="920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推動智慧校園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增進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學習成效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5403620" y="2548058"/>
              <a:ext cx="1827087" cy="1623330"/>
            </a:xfrm>
            <a:prstGeom prst="ellipse">
              <a:avLst/>
            </a:prstGeom>
            <a:solidFill>
              <a:srgbClr val="757070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5432512" y="2925718"/>
              <a:ext cx="1851290" cy="920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專題式教學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深化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學習內涵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1117048" y="2991995"/>
              <a:ext cx="1806680" cy="920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重視基礎學力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提升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學習成就 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3311056" y="2573991"/>
              <a:ext cx="1827087" cy="1623330"/>
            </a:xfrm>
            <a:prstGeom prst="ellipse">
              <a:avLst/>
            </a:prstGeom>
            <a:solidFill>
              <a:srgbClr val="0E5C82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5" name="Google Shape;195;p6"/>
            <p:cNvSpPr txBox="1"/>
            <p:nvPr/>
          </p:nvSpPr>
          <p:spPr>
            <a:xfrm>
              <a:off x="3346227" y="2972699"/>
              <a:ext cx="1817985" cy="13700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開設多元社團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發展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興趣專長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1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9484961" y="2815716"/>
              <a:ext cx="2051965" cy="920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推行雙語與國際培養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英語溝通力</a:t>
              </a:r>
              <a:endParaRPr sz="2801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97" name="Google Shape;197;p6"/>
            <p:cNvCxnSpPr/>
            <p:nvPr/>
          </p:nvCxnSpPr>
          <p:spPr>
            <a:xfrm flipH="1">
              <a:off x="4246619" y="4443142"/>
              <a:ext cx="8601" cy="402668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98" name="Google Shape;198;p6"/>
            <p:cNvSpPr txBox="1"/>
            <p:nvPr/>
          </p:nvSpPr>
          <p:spPr>
            <a:xfrm>
              <a:off x="1422364" y="4600834"/>
              <a:ext cx="6375140" cy="2122389"/>
            </a:xfrm>
            <a:prstGeom prst="rect">
              <a:avLst/>
            </a:prstGeom>
            <a:solidFill>
              <a:srgbClr val="66FFFF">
                <a:alpha val="49411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1.每週2節社團選修，專長授課</a:t>
              </a:r>
              <a:endParaRPr sz="2801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76210" marR="0" lvl="0" indent="-17621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2.111學年度戲劇比賽、</a:t>
              </a:r>
              <a:r>
                <a:rPr lang="zh-TW" sz="2801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管樂團比賽</a:t>
              </a:r>
              <a:r>
                <a:rPr lang="zh-TW" sz="2801" b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、合唱比賽獲臺北市特優。</a:t>
              </a:r>
              <a:endParaRPr sz="2801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76210" marR="0" lvl="0" indent="-17621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3.111學年度</a:t>
              </a:r>
              <a:r>
                <a:rPr lang="zh-TW" sz="2801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游泳隊</a:t>
              </a:r>
              <a:r>
                <a:rPr lang="zh-TW" sz="2801" b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、籃球隊、田徑隊、毽球隊等運動獲佳績。</a:t>
              </a:r>
              <a:endParaRPr sz="2801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4.110年獲教育部體育績優學校。</a:t>
              </a:r>
              <a:endParaRPr sz="2801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199" name="Google Shape;199;p6"/>
            <p:cNvCxnSpPr>
              <a:stCxn id="188" idx="0"/>
            </p:cNvCxnSpPr>
            <p:nvPr/>
          </p:nvCxnSpPr>
          <p:spPr>
            <a:xfrm rot="10800000">
              <a:off x="2085028" y="1992139"/>
              <a:ext cx="9000" cy="310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00" name="Google Shape;200;p6"/>
            <p:cNvSpPr txBox="1"/>
            <p:nvPr/>
          </p:nvSpPr>
          <p:spPr>
            <a:xfrm>
              <a:off x="422785" y="1192885"/>
              <a:ext cx="4421087" cy="748330"/>
            </a:xfrm>
            <a:prstGeom prst="rect">
              <a:avLst/>
            </a:prstGeom>
            <a:solidFill>
              <a:srgbClr val="FFF5D9">
                <a:alpha val="49411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1.監控會考成績，確保學生學習力。</a:t>
              </a:r>
              <a:endParaRPr sz="2801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C55A1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</a:t>
              </a:r>
              <a:r>
                <a:rPr lang="zh-TW" sz="2801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領域教師共備、 進行差異化教學。</a:t>
              </a:r>
              <a:endParaRPr sz="2801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5050112" y="668763"/>
              <a:ext cx="6182409" cy="1435359"/>
            </a:xfrm>
            <a:prstGeom prst="rect">
              <a:avLst/>
            </a:prstGeom>
            <a:solidFill>
              <a:srgbClr val="D9D9D9">
                <a:alpha val="49411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C0C0C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</a:t>
              </a:r>
              <a:r>
                <a:rPr lang="zh-TW" sz="2801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強調探究與整合活用知識。</a:t>
              </a:r>
              <a:endParaRPr sz="2801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76210" marR="0" lvl="0" indent="-17621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FF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2.彈性課程審閱績優</a:t>
              </a:r>
              <a:r>
                <a:rPr lang="zh-TW" sz="2801" b="1">
                  <a:solidFill>
                    <a:srgbClr val="0C0C0C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--科學本質、島嶼探訪 記憶社區、</a:t>
              </a:r>
              <a:r>
                <a:rPr lang="zh-TW" sz="2801" b="1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科學探究與實作、綠無限愛無邊、數位閱讀與表達力</a:t>
              </a:r>
              <a:r>
                <a:rPr lang="zh-TW" sz="2801" b="1">
                  <a:solidFill>
                    <a:srgbClr val="0C0C0C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、</a:t>
              </a:r>
              <a:r>
                <a:rPr lang="zh-TW" sz="2801" b="1">
                  <a:solidFill>
                    <a:srgbClr val="30642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全球視野、邏輯思維</a:t>
              </a:r>
              <a:r>
                <a:rPr lang="zh-TW" sz="2801" b="1">
                  <a:solidFill>
                    <a:srgbClr val="0C0C0C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等課程。</a:t>
              </a:r>
              <a:endParaRPr sz="2801" b="1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02" name="Google Shape;202;p6"/>
            <p:cNvCxnSpPr>
              <a:stCxn id="182" idx="4"/>
            </p:cNvCxnSpPr>
            <p:nvPr/>
          </p:nvCxnSpPr>
          <p:spPr>
            <a:xfrm>
              <a:off x="8391580" y="4355544"/>
              <a:ext cx="0" cy="4293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03" name="Google Shape;203;p6"/>
            <p:cNvSpPr txBox="1"/>
            <p:nvPr/>
          </p:nvSpPr>
          <p:spPr>
            <a:xfrm>
              <a:off x="7754843" y="4524542"/>
              <a:ext cx="5104961" cy="2122389"/>
            </a:xfrm>
            <a:prstGeom prst="rect">
              <a:avLst/>
            </a:prstGeom>
            <a:solidFill>
              <a:srgbClr val="CEAE56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1.獲教育部5G智慧學習。</a:t>
              </a:r>
              <a:endParaRPr sz="2801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2.善用酷課雲、均一平台、因材網等。  </a:t>
              </a:r>
              <a:endParaRPr sz="2801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76210" marR="0" lvl="0" indent="-17621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3.教師建置數位教材包，提供學生自主學習機會。</a:t>
              </a:r>
              <a:endParaRPr sz="2801" b="1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76210" marR="0" lvl="0" indent="-17621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1" b="1">
                  <a:solidFill>
                    <a:srgbClr val="C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4.獲111年度智慧教學行動學習學校認證金質獎。</a:t>
              </a:r>
              <a:endParaRPr sz="2801" b="1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cxnSp>
          <p:nvCxnSpPr>
            <p:cNvPr id="204" name="Google Shape;204;p6"/>
            <p:cNvCxnSpPr/>
            <p:nvPr/>
          </p:nvCxnSpPr>
          <p:spPr>
            <a:xfrm rot="10800000">
              <a:off x="6262646" y="2046052"/>
              <a:ext cx="9083" cy="310606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205" name="Google Shape;205;p6"/>
          <p:cNvSpPr txBox="1"/>
          <p:nvPr/>
        </p:nvSpPr>
        <p:spPr>
          <a:xfrm>
            <a:off x="0" y="22860"/>
            <a:ext cx="17975179" cy="1074840"/>
          </a:xfrm>
          <a:prstGeom prst="rect">
            <a:avLst/>
          </a:prstGeom>
          <a:noFill/>
          <a:ln>
            <a:noFill/>
          </a:ln>
          <a:effectLst>
            <a:outerShdw blurRad="76200" dist="38100" dir="5400000" algn="t" rotWithShape="0">
              <a:srgbClr val="000000">
                <a:alpha val="9803"/>
              </a:srgbClr>
            </a:outerShdw>
          </a:effectLst>
        </p:spPr>
        <p:txBody>
          <a:bodyPr spcFirstLastPara="1" wrap="square" lIns="137150" tIns="68575" rIns="137150" bIns="685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gred Modern"/>
                <a:ea typeface="Kingred Modern"/>
                <a:cs typeface="Kingred Modern"/>
                <a:sym typeface="Kingred Modern"/>
              </a:rPr>
              <a:t>課綱政策與實踐，全方位學習，給予學生成功經驗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ingred Modern"/>
              <a:ea typeface="Kingred Modern"/>
              <a:cs typeface="Kingred Modern"/>
              <a:sym typeface="Kingred Modern"/>
            </a:endParaRPr>
          </a:p>
        </p:txBody>
      </p:sp>
      <p:grpSp>
        <p:nvGrpSpPr>
          <p:cNvPr id="206" name="Google Shape;206;p6"/>
          <p:cNvGrpSpPr/>
          <p:nvPr/>
        </p:nvGrpSpPr>
        <p:grpSpPr>
          <a:xfrm rot="989517">
            <a:off x="-8772185" y="9715818"/>
            <a:ext cx="18966276" cy="7537172"/>
            <a:chOff x="0" y="-38100"/>
            <a:chExt cx="4995233" cy="1985099"/>
          </a:xfrm>
        </p:grpSpPr>
        <p:sp>
          <p:nvSpPr>
            <p:cNvPr id="207" name="Google Shape;207;p6"/>
            <p:cNvSpPr/>
            <p:nvPr/>
          </p:nvSpPr>
          <p:spPr>
            <a:xfrm>
              <a:off x="0" y="0"/>
              <a:ext cx="4995233" cy="1946999"/>
            </a:xfrm>
            <a:custGeom>
              <a:avLst/>
              <a:gdLst/>
              <a:ahLst/>
              <a:cxnLst/>
              <a:rect l="l" t="t" r="r" b="b"/>
              <a:pathLst>
                <a:path w="4995233" h="1946999" extrusionOk="0">
                  <a:moveTo>
                    <a:pt x="0" y="0"/>
                  </a:moveTo>
                  <a:lnTo>
                    <a:pt x="4995233" y="0"/>
                  </a:lnTo>
                  <a:lnTo>
                    <a:pt x="4995233" y="1946999"/>
                  </a:lnTo>
                  <a:lnTo>
                    <a:pt x="0" y="1946999"/>
                  </a:lnTo>
                  <a:close/>
                </a:path>
              </a:pathLst>
            </a:custGeom>
            <a:solidFill>
              <a:srgbClr val="F6F4EF"/>
            </a:solidFill>
            <a:ln>
              <a:noFill/>
            </a:ln>
          </p:spPr>
        </p:sp>
        <p:sp>
          <p:nvSpPr>
            <p:cNvPr id="208" name="Google Shape;208;p6"/>
            <p:cNvSpPr txBox="1"/>
            <p:nvPr/>
          </p:nvSpPr>
          <p:spPr>
            <a:xfrm>
              <a:off x="0" y="-38100"/>
              <a:ext cx="4995233" cy="1985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rot="989517">
            <a:off x="-8711565" y="10068044"/>
            <a:ext cx="18966276" cy="7537172"/>
            <a:chOff x="0" y="-38100"/>
            <a:chExt cx="4995233" cy="1985099"/>
          </a:xfrm>
        </p:grpSpPr>
        <p:sp>
          <p:nvSpPr>
            <p:cNvPr id="210" name="Google Shape;210;p6"/>
            <p:cNvSpPr/>
            <p:nvPr/>
          </p:nvSpPr>
          <p:spPr>
            <a:xfrm>
              <a:off x="0" y="0"/>
              <a:ext cx="4995233" cy="1946999"/>
            </a:xfrm>
            <a:custGeom>
              <a:avLst/>
              <a:gdLst/>
              <a:ahLst/>
              <a:cxnLst/>
              <a:rect l="l" t="t" r="r" b="b"/>
              <a:pathLst>
                <a:path w="4995233" h="1946999" extrusionOk="0">
                  <a:moveTo>
                    <a:pt x="0" y="0"/>
                  </a:moveTo>
                  <a:lnTo>
                    <a:pt x="4995233" y="0"/>
                  </a:lnTo>
                  <a:lnTo>
                    <a:pt x="4995233" y="1946999"/>
                  </a:lnTo>
                  <a:lnTo>
                    <a:pt x="0" y="1946999"/>
                  </a:lnTo>
                  <a:close/>
                </a:path>
              </a:pathLst>
            </a:custGeom>
            <a:solidFill>
              <a:srgbClr val="243E4D"/>
            </a:solidFill>
            <a:ln>
              <a:noFill/>
            </a:ln>
          </p:spPr>
        </p:sp>
        <p:sp>
          <p:nvSpPr>
            <p:cNvPr id="211" name="Google Shape;211;p6"/>
            <p:cNvSpPr txBox="1"/>
            <p:nvPr/>
          </p:nvSpPr>
          <p:spPr>
            <a:xfrm>
              <a:off x="0" y="-38100"/>
              <a:ext cx="4995233" cy="1985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6"/>
          <p:cNvSpPr/>
          <p:nvPr/>
        </p:nvSpPr>
        <p:spPr>
          <a:xfrm rot="805906">
            <a:off x="-2200685" y="5374974"/>
            <a:ext cx="4564334" cy="5786795"/>
          </a:xfrm>
          <a:custGeom>
            <a:avLst/>
            <a:gdLst/>
            <a:ahLst/>
            <a:cxnLst/>
            <a:rect l="l" t="t" r="r" b="b"/>
            <a:pathLst>
              <a:path w="4564334" h="5786795" extrusionOk="0">
                <a:moveTo>
                  <a:pt x="0" y="0"/>
                </a:moveTo>
                <a:lnTo>
                  <a:pt x="4564334" y="0"/>
                </a:lnTo>
                <a:lnTo>
                  <a:pt x="4564334" y="5786795"/>
                </a:lnTo>
                <a:lnTo>
                  <a:pt x="0" y="5786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368BCD-F4D8-477E-A111-DD83B910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19097" r="30351" b="24124"/>
          <a:stretch/>
        </p:blipFill>
        <p:spPr>
          <a:xfrm rot="21660000">
            <a:off x="13370868" y="5517126"/>
            <a:ext cx="4605946" cy="3818241"/>
          </a:xfrm>
          <a:prstGeom prst="rect">
            <a:avLst/>
          </a:prstGeom>
        </p:spPr>
      </p:pic>
      <p:sp>
        <p:nvSpPr>
          <p:cNvPr id="7" name="Google Shape;171;p5">
            <a:extLst>
              <a:ext uri="{FF2B5EF4-FFF2-40B4-BE49-F238E27FC236}">
                <a16:creationId xmlns:a16="http://schemas.microsoft.com/office/drawing/2014/main" id="{72CA963D-A9C4-4B26-95FF-21D47ABB21A1}"/>
              </a:ext>
            </a:extLst>
          </p:cNvPr>
          <p:cNvSpPr txBox="1"/>
          <p:nvPr/>
        </p:nvSpPr>
        <p:spPr>
          <a:xfrm>
            <a:off x="12721157" y="9375269"/>
            <a:ext cx="1694885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探索模式與防禦模式</a:t>
            </a:r>
            <a:endParaRPr kumimoji="0" lang="en-US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8F2B5B7-AE7A-474E-BBCE-AEB96967A162}"/>
              </a:ext>
            </a:extLst>
          </p:cNvPr>
          <p:cNvSpPr txBox="1"/>
          <p:nvPr/>
        </p:nvSpPr>
        <p:spPr>
          <a:xfrm>
            <a:off x="689255" y="550139"/>
            <a:ext cx="16692921" cy="881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教育改革與世界同步，關注幸福力課題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3446F4-0BB3-4D4D-B8E6-977483888D6D}"/>
              </a:ext>
            </a:extLst>
          </p:cNvPr>
          <p:cNvSpPr txBox="1"/>
          <p:nvPr/>
        </p:nvSpPr>
        <p:spPr>
          <a:xfrm>
            <a:off x="278218" y="1732768"/>
            <a:ext cx="18009782" cy="850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b="1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青少年成功與幸福的解方</a:t>
            </a:r>
            <a:endParaRPr lang="en-US" altLang="zh-TW" sz="6000" b="1" kern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在學校既有的優勢條件下，注入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社會情緒學習與社交技巧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課題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一、全人發展的教育理念</a:t>
            </a:r>
            <a:r>
              <a:rPr kumimoji="0" lang="en-US" altLang="zh-TW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—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心智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、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心理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、體力、</a:t>
            </a:r>
            <a:r>
              <a:rPr lang="zh-TW" altLang="en-US" sz="4800" kern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精神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。</a:t>
            </a: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二、社交技巧需要在人際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互動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中自然中學習，尤其在團體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        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生活中發生。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三、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探究式教學模式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有助於學生互學中，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        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培養社會覺察與人際互動。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</p:spTree>
    <p:extLst>
      <p:ext uri="{BB962C8B-B14F-4D97-AF65-F5344CB8AC3E}">
        <p14:creationId xmlns:p14="http://schemas.microsoft.com/office/powerpoint/2010/main" val="224282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C8F2B5B7-AE7A-474E-BBCE-AEB96967A162}"/>
              </a:ext>
            </a:extLst>
          </p:cNvPr>
          <p:cNvSpPr txBox="1"/>
          <p:nvPr/>
        </p:nvSpPr>
        <p:spPr>
          <a:xfrm>
            <a:off x="689255" y="550139"/>
            <a:ext cx="16692921" cy="881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教育改革與世界同步，關注幸福力課題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3446F4-0BB3-4D4D-B8E6-977483888D6D}"/>
              </a:ext>
            </a:extLst>
          </p:cNvPr>
          <p:cNvSpPr txBox="1"/>
          <p:nvPr/>
        </p:nvSpPr>
        <p:spPr>
          <a:xfrm>
            <a:off x="0" y="1756831"/>
            <a:ext cx="18009782" cy="10043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b="1" kern="12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青少年成功與幸福的解方</a:t>
            </a:r>
            <a:endParaRPr lang="en-US" altLang="zh-TW" sz="6000" b="1" kern="12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在學校既有的優勢條件下，注入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社會情緒學習與社交技巧</a:t>
            </a:r>
            <a:r>
              <a:rPr kumimoji="0" lang="zh-TW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課題</a:t>
            </a:r>
            <a:endParaRPr kumimoji="0" lang="en-US" altLang="zh-TW" sz="480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四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、設計夠挑戰的學習任務，提供學生共同合作的</a:t>
            </a:r>
            <a:r>
              <a:rPr lang="zh-TW" altLang="en-US" sz="4800" kern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機會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，</a:t>
            </a: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         如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：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班級風格的討論與建立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、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各學科表現任務的設定等。</a:t>
            </a: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五、</a:t>
            </a:r>
            <a:r>
              <a:rPr lang="zh-TW" altLang="en-US" sz="4800" kern="1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結合議題與發揮創造力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，</a:t>
            </a:r>
            <a:r>
              <a:rPr lang="zh-TW" altLang="en-US" sz="4800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讓學生感受生命</a:t>
            </a:r>
            <a:endParaRPr lang="en-US" altLang="zh-TW" sz="48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       的意義與影響力。</a:t>
            </a:r>
            <a:endParaRPr lang="en-US" altLang="zh-TW" sz="4800" kern="1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lvl="1">
              <a:lnSpc>
                <a:spcPts val="6000"/>
              </a:lnSpc>
              <a:buClrTx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       如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：</a:t>
            </a: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八年級無塑園遊會的規劃、</a:t>
            </a: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lvl="1">
              <a:lnSpc>
                <a:spcPts val="6000"/>
              </a:lnSpc>
              <a:buClrTx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Helvetica World"/>
                <a:sym typeface="Helvetica World"/>
              </a:rPr>
              <a:t>               七年級班際表演活動等。</a:t>
            </a: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4800" kern="1200" dirty="0">
              <a:solidFill>
                <a:srgbClr val="9BBB59">
                  <a:lumMod val="50000"/>
                </a:srgb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   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81F3B7-8260-4445-B6CA-2F3ECF3C6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653" y="6172198"/>
            <a:ext cx="5163129" cy="38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08284" y="598381"/>
            <a:ext cx="18071432" cy="960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113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學年度教育力展現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72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一、掌握重要政策，行政與教師展現合作力，榮獲專案經費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  與空間改善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一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推動雙語教育，獲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雙語教育情境教室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改善工程。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二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專題式探究教學，提升自主學習力，獲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新世代學習空間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改善。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三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重視親師互動質量，推動友善氛圍，建置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親師交流道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空間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四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重視個別化教育，建置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分散式數理資賦優異學習空間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五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重視科技教育推動，榮獲教育部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生活科技設備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之經費挹注。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六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推動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5G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智慧學習，重視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數位教學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，榮獲大屏電視及平板經費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挹注。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469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C8F2B5B7-AE7A-474E-BBCE-AEB96967A162}"/>
              </a:ext>
            </a:extLst>
          </p:cNvPr>
          <p:cNvSpPr txBox="1"/>
          <p:nvPr/>
        </p:nvSpPr>
        <p:spPr>
          <a:xfrm>
            <a:off x="-207912" y="248985"/>
            <a:ext cx="17830799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lvl="1">
              <a:lnSpc>
                <a:spcPts val="8000"/>
              </a:lnSpc>
              <a:buClrTx/>
              <a:defRPr/>
            </a:pPr>
            <a:r>
              <a:rPr lang="zh-TW" altLang="en-US" sz="72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Kingred Modern"/>
              </a:rPr>
              <a:t>結語</a:t>
            </a:r>
            <a:r>
              <a:rPr lang="zh-TW" altLang="en-US" sz="7200" b="1" kern="12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Kingred Modern"/>
              </a:rPr>
              <a:t>：</a:t>
            </a: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教育能改變生命，也能點亮希望</a:t>
            </a:r>
            <a:endParaRPr kumimoji="0" lang="en-US" altLang="zh-TW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A42C6FE-E7CB-4F83-9273-7F1BF332A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" r="756" b="8214"/>
          <a:stretch/>
        </p:blipFill>
        <p:spPr>
          <a:xfrm rot="10800000">
            <a:off x="4983336" y="4528913"/>
            <a:ext cx="7297971" cy="46792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4CAA8CE-B220-4251-AC0F-0B2DC548C9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9774" r="19173" b="2270"/>
          <a:stretch/>
        </p:blipFill>
        <p:spPr>
          <a:xfrm>
            <a:off x="12517830" y="4528913"/>
            <a:ext cx="5105056" cy="467922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EF3DC01-A4B9-4F47-BAED-CB1E35399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94" y="4248632"/>
            <a:ext cx="3924019" cy="523978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639F8B0-E527-4BF2-97F6-A17100D64504}"/>
              </a:ext>
            </a:extLst>
          </p:cNvPr>
          <p:cNvSpPr txBox="1"/>
          <p:nvPr/>
        </p:nvSpPr>
        <p:spPr>
          <a:xfrm>
            <a:off x="935229" y="1083928"/>
            <a:ext cx="164175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新學年，我們一起把社會情緒學習化為行動，讓善意在校園流動，幸福在心中生根。</a:t>
            </a:r>
            <a:b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讓我們攜手前行，打造景興成一所勇敢、溫暖、充滿光芒的幸福學校。</a:t>
            </a:r>
          </a:p>
        </p:txBody>
      </p:sp>
    </p:spTree>
    <p:extLst>
      <p:ext uri="{BB962C8B-B14F-4D97-AF65-F5344CB8AC3E}">
        <p14:creationId xmlns:p14="http://schemas.microsoft.com/office/powerpoint/2010/main" val="319973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08284" y="598381"/>
            <a:ext cx="18071432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113</a:t>
            </a:r>
            <a:r>
              <a:rPr kumimoji="0" lang="zh-TW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Kingred Modern"/>
                <a:sym typeface="Kingred Modern"/>
              </a:rPr>
              <a:t>學年度教育力展現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72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</a:t>
            </a:r>
            <a:endParaRPr kumimoji="0" lang="en-US" altLang="zh-TW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Kingred Modern"/>
              <a:sym typeface="Kingred Moder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9D08842-EFE7-43F6-925F-B6BC5F38093D}"/>
              </a:ext>
            </a:extLst>
          </p:cNvPr>
          <p:cNvSpPr txBox="1"/>
          <p:nvPr/>
        </p:nvSpPr>
        <p:spPr>
          <a:xfrm>
            <a:off x="108283" y="2045216"/>
            <a:ext cx="18071432" cy="6164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593" marR="0" lvl="1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二、教師反思精進，組織專業學習社群，成為學習的專家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一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)114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學年學年度學校總體課程、部定課程、校訂彈性學習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課程 ，獲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臺北市課程審閱第一階段通過學校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二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彈性學習課程</a:t>
            </a:r>
            <a:r>
              <a:rPr lang="en-US" altLang="zh-TW" sz="4800" kern="1200" dirty="0">
                <a:solidFill>
                  <a:srgbClr val="9BBB5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--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數位閱讀與表達力、全球視野、自主學習，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榮獲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彈性學習課程領航特優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。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三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與師大心測中心合作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(</a:t>
            </a:r>
            <a:r>
              <a:rPr kumimoji="0" lang="en-US" altLang="zh-TW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Kidmap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邁向第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3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年，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解讀學生會考</a:t>
            </a: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lvetica World"/>
              <a:sym typeface="Helvetica World"/>
            </a:endParaRPr>
          </a:p>
          <a:p>
            <a:pPr marL="350593" marR="0" lvl="1" indent="0" algn="l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       成績資料，診斷學生會考答題迷失概念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lvetica World"/>
                <a:sym typeface="Helvetica World"/>
              </a:rPr>
              <a:t>，提升教學力。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895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562100"/>
            <a:ext cx="16459200" cy="833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381000" y="369123"/>
            <a:ext cx="172656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生活素養、體育入題、多元文本、邏輯推理、閱讀素養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 txBox="1"/>
          <p:nvPr/>
        </p:nvSpPr>
        <p:spPr>
          <a:xfrm>
            <a:off x="9296400" y="8724900"/>
            <a:ext cx="6629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114年國文會考試題第21題</a:t>
            </a:r>
            <a:endParaRPr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4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 txBox="1"/>
          <p:nvPr/>
        </p:nvSpPr>
        <p:spPr>
          <a:xfrm>
            <a:off x="381000" y="369123"/>
            <a:ext cx="1726568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4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生活素養、閱讀策略、比對分析深究、整合詮釋等能力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5"/>
          <p:cNvSpPr txBox="1"/>
          <p:nvPr/>
        </p:nvSpPr>
        <p:spPr>
          <a:xfrm>
            <a:off x="1524000" y="9616785"/>
            <a:ext cx="6629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114年國中教育會考   寫作測驗題目</a:t>
            </a:r>
            <a:endParaRPr sz="32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318528"/>
            <a:ext cx="9462247" cy="764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/>
          <p:nvPr/>
        </p:nvSpPr>
        <p:spPr>
          <a:xfrm>
            <a:off x="9843247" y="1975423"/>
            <a:ext cx="7411453" cy="7317205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數位時代來臨,整個世界都可以收藏在小小的螢幕裡隨時觀看,甚至可以自由選擇以怎樣的距離、視角或倍率觀看,然而,當科技提供人們更多細節、可能性的同時,卻也</a:t>
            </a:r>
            <a:r>
              <a:rPr lang="zh-TW" sz="32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磨平了人們自行連結、解釋、想像所「觀看內容」的可能性</a:t>
            </a:r>
            <a:r>
              <a:rPr lang="zh-TW" sz="3200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3200" dirty="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本次命題藉由圖像與文字概念,多重訊息的連結與統整,期望喚起考生「觀看(閱讀生活)」的能力。</a:t>
            </a:r>
            <a:endParaRPr dirty="0"/>
          </a:p>
        </p:txBody>
      </p:sp>
      <p:sp>
        <p:nvSpPr>
          <p:cNvPr id="175" name="Google Shape;175;p5"/>
          <p:cNvSpPr/>
          <p:nvPr/>
        </p:nvSpPr>
        <p:spPr>
          <a:xfrm>
            <a:off x="11022931" y="9211960"/>
            <a:ext cx="5943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 dirty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臺師大心測中心會考題目解析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505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918" y="1654918"/>
            <a:ext cx="8963025" cy="8632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34600" y="2400300"/>
            <a:ext cx="6734175" cy="670211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6"/>
          <p:cNvSpPr/>
          <p:nvPr/>
        </p:nvSpPr>
        <p:spPr>
          <a:xfrm>
            <a:off x="426942" y="380901"/>
            <a:ext cx="14965457" cy="10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團隊具</a:t>
            </a:r>
            <a:r>
              <a:rPr lang="zh-TW" sz="60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反思訊息</a:t>
            </a: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的成長型態度與精進作為</a:t>
            </a:r>
            <a:endParaRPr sz="60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71096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069" y="4539565"/>
            <a:ext cx="7294331" cy="547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7"/>
          <p:cNvPicPr preferRelativeResize="0"/>
          <p:nvPr/>
        </p:nvPicPr>
        <p:blipFill rotWithShape="1">
          <a:blip r:embed="rId4">
            <a:alphaModFix/>
          </a:blip>
          <a:srcRect t="31093"/>
          <a:stretch/>
        </p:blipFill>
        <p:spPr>
          <a:xfrm>
            <a:off x="10515602" y="6711875"/>
            <a:ext cx="6917765" cy="357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4800" y="1285825"/>
            <a:ext cx="7580926" cy="533013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7"/>
          <p:cNvSpPr/>
          <p:nvPr/>
        </p:nvSpPr>
        <p:spPr>
          <a:xfrm>
            <a:off x="334496" y="273424"/>
            <a:ext cx="14965457" cy="10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團隊具</a:t>
            </a:r>
            <a:r>
              <a:rPr lang="zh-TW" sz="60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反思訊息</a:t>
            </a: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的成長型態度與精進作為</a:t>
            </a:r>
            <a:endParaRPr sz="60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63615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"/>
          <p:cNvSpPr/>
          <p:nvPr/>
        </p:nvSpPr>
        <p:spPr>
          <a:xfrm>
            <a:off x="1066800" y="2056038"/>
            <a:ext cx="15715598" cy="8230962"/>
          </a:xfrm>
          <a:custGeom>
            <a:avLst/>
            <a:gdLst/>
            <a:ahLst/>
            <a:cxnLst/>
            <a:rect l="l" t="t" r="r" b="b"/>
            <a:pathLst>
              <a:path w="14390084" h="8230962" extrusionOk="0">
                <a:moveTo>
                  <a:pt x="0" y="0"/>
                </a:moveTo>
                <a:lnTo>
                  <a:pt x="14390084" y="0"/>
                </a:lnTo>
                <a:lnTo>
                  <a:pt x="14390084" y="8230962"/>
                </a:lnTo>
                <a:lnTo>
                  <a:pt x="0" y="8230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153" r="-2155" b="-4898"/>
            </a:stretch>
          </a:blipFill>
          <a:ln>
            <a:noFill/>
          </a:ln>
        </p:spPr>
      </p:sp>
      <p:sp>
        <p:nvSpPr>
          <p:cNvPr id="333" name="Google Shape;333;p18"/>
          <p:cNvSpPr/>
          <p:nvPr/>
        </p:nvSpPr>
        <p:spPr>
          <a:xfrm>
            <a:off x="381000" y="419100"/>
            <a:ext cx="13944600" cy="10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團隊具</a:t>
            </a:r>
            <a:r>
              <a:rPr lang="zh-TW" sz="6000" b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反思訊息</a:t>
            </a:r>
            <a:r>
              <a:rPr lang="zh-TW" sz="60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的成長型態度與精進作為</a:t>
            </a:r>
            <a:endParaRPr sz="6000" b="1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23215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/>
          <p:nvPr/>
        </p:nvSpPr>
        <p:spPr>
          <a:xfrm>
            <a:off x="587782" y="1915843"/>
            <a:ext cx="17112436" cy="823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TC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共享經濟帶來的挑戰</a:t>
            </a:r>
            <a:endParaRPr dirty="0"/>
          </a:p>
          <a:p>
            <a:pPr marL="0" marR="0" lvl="0" indent="0" algn="l" rtl="0">
              <a:lnSpc>
                <a:spcPct val="171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TC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      近年來，共享經濟成為一種新的生活方式，從雨傘、自行車到汽車，許多資源都能被共享，使我們的生活更加便利。但在享受共享經濟帶來的好處時。同時也需要思考帶來的挑戰與責任。</a:t>
            </a:r>
            <a:endParaRPr sz="2100" b="0" i="0" u="none" strike="noStrike" cap="none" dirty="0">
              <a:solidFill>
                <a:srgbClr val="000000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marL="0" marR="0" lvl="0" indent="0" algn="l" rtl="0">
              <a:lnSpc>
                <a:spcPct val="171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TC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     共享經濟帶來了許多便利，以臺北捷運的Raingo共享傘為例。讓方便忘了帶傘的乘客在陰雨天氣臨時租借雨傘（第二篇），這不僅能解決臨時需求，還讓資源循環再利用。另外，彰化的的運點科技MOOVO，提供的智慧樁系統，並且獲得了高達97.7%的使用者滿意度(第三篇），能夠減少停車與還車的困擾。也成功將這套系統推廣到歐洲，讓當地的電動車租賃更有效率。共享經濟也擴展到汽車租賃，例如加拿大的Turo，就像Airbnb版的租車，讓車主可以把自己的車租給其他需要的人，不但能賺取額外收入，還能減少車輛閒置的問題，對租車者來說，Turo的價格比傳統的租車公司便宜，而且能選擇不同類型的車輛，甚至可以請車主把車送到家裡，讓租車更靈活（第五篇）</a:t>
            </a:r>
            <a:endParaRPr dirty="0"/>
          </a:p>
          <a:p>
            <a:pPr marL="0" marR="0" lvl="0" indent="0" algn="l" rtl="0">
              <a:lnSpc>
                <a:spcPct val="171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TC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    然而，共享經濟也帶來不少挑戰。像Raingo共享傘，雖然提供了便利，但有人擔心會變成「賣傘」，因為可能有人租了不還，甚至在網路上拿去轉賣（第二篇）。Turo也有安全上的問題，像曾經有租客使用假信用卡與假駕照租車，最後把原車主的車偷走，儘管Turo事後補償了車主，但這類風險仍讓人擔憂（第五篇），也讓更多車主提供租車的意願降低了許多。此外，共享經濟平台大多由企業掌控，像Uber雖然讓司機有賺錢的機會，但因為不屬於正式員工，所以沒有勞健保與穩定收入，導致許多司機收入低、工時長，有些人還有可能會被壓榨（第四篇）。</a:t>
            </a:r>
            <a:endParaRPr dirty="0"/>
          </a:p>
          <a:p>
            <a:pPr marL="0" marR="0" lvl="0" indent="0" algn="l" rtl="0">
              <a:lnSpc>
                <a:spcPct val="17195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marL="0" marR="0" lvl="0" indent="0" algn="l" rtl="0">
              <a:lnSpc>
                <a:spcPct val="171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TC"/>
              <a:buNone/>
            </a:pPr>
            <a:r>
              <a:rPr lang="zh-TW" sz="2100" b="0" i="0" u="none" strike="noStrike" cap="none" dirty="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      共享經濟本來的概念是讓資源更有效率的被使用，但如果沒有良好的管理，就可能變成企業牟利的工具，也可能造成更多新問題。因此，政府應該制定適當的規範，確保共享經濟能造福大家。要讓共享經濟發揮真正發揮價值。就要思考它帶來的挑戰與責任，這樣才能使社會變得更美好。</a:t>
            </a:r>
            <a:endParaRPr dirty="0"/>
          </a:p>
        </p:txBody>
      </p:sp>
      <p:sp>
        <p:nvSpPr>
          <p:cNvPr id="339" name="Google Shape;339;p19"/>
          <p:cNvSpPr txBox="1"/>
          <p:nvPr/>
        </p:nvSpPr>
        <p:spPr>
          <a:xfrm>
            <a:off x="1028700" y="688657"/>
            <a:ext cx="14711698" cy="61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TC"/>
              <a:buNone/>
            </a:pPr>
            <a:r>
              <a:rPr lang="zh-TW" sz="3600" b="0" i="0" u="none" strike="noStrike" cap="none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rPr>
              <a:t>九年級邏輯思維課程之表現任務~~議論式書寫學生作品(高瑋隆教師提供)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200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2066</Words>
  <Application>Microsoft Office PowerPoint</Application>
  <PresentationFormat>自訂</PresentationFormat>
  <Paragraphs>141</Paragraphs>
  <Slides>20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9" baseType="lpstr">
      <vt:lpstr>Kingred Modern</vt:lpstr>
      <vt:lpstr>微軟正黑體</vt:lpstr>
      <vt:lpstr>微軟正黑體</vt:lpstr>
      <vt:lpstr>Arial</vt:lpstr>
      <vt:lpstr>Noto Sans TC</vt:lpstr>
      <vt:lpstr>Microsoft JhengHei Light</vt:lpstr>
      <vt:lpstr>Calibri</vt:lpstr>
      <vt:lpstr>新細明體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景興國中校長室</dc:creator>
  <cp:lastModifiedBy>景興國中校長室</cp:lastModifiedBy>
  <cp:revision>26</cp:revision>
  <dcterms:created xsi:type="dcterms:W3CDTF">2006-08-16T00:00:00Z</dcterms:created>
  <dcterms:modified xsi:type="dcterms:W3CDTF">2025-08-25T09:54:31Z</dcterms:modified>
</cp:coreProperties>
</file>