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2"/>
  </p:notesMasterIdLst>
  <p:sldIdLst>
    <p:sldId id="256" r:id="rId2"/>
    <p:sldId id="285" r:id="rId3"/>
    <p:sldId id="286" r:id="rId4"/>
    <p:sldId id="287" r:id="rId5"/>
    <p:sldId id="288" r:id="rId6"/>
    <p:sldId id="258" r:id="rId7"/>
    <p:sldId id="289" r:id="rId8"/>
    <p:sldId id="259" r:id="rId9"/>
    <p:sldId id="270" r:id="rId10"/>
    <p:sldId id="261" r:id="rId11"/>
    <p:sldId id="260" r:id="rId12"/>
    <p:sldId id="263" r:id="rId13"/>
    <p:sldId id="291" r:id="rId14"/>
    <p:sldId id="292" r:id="rId15"/>
    <p:sldId id="290" r:id="rId16"/>
    <p:sldId id="271" r:id="rId17"/>
    <p:sldId id="272" r:id="rId18"/>
    <p:sldId id="273" r:id="rId19"/>
    <p:sldId id="274" r:id="rId20"/>
    <p:sldId id="275" r:id="rId21"/>
    <p:sldId id="264" r:id="rId22"/>
    <p:sldId id="276" r:id="rId23"/>
    <p:sldId id="278" r:id="rId24"/>
    <p:sldId id="280" r:id="rId25"/>
    <p:sldId id="279" r:id="rId26"/>
    <p:sldId id="277" r:id="rId27"/>
    <p:sldId id="281" r:id="rId28"/>
    <p:sldId id="282" r:id="rId29"/>
    <p:sldId id="283" r:id="rId30"/>
    <p:sldId id="284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6699"/>
    <a:srgbClr val="FFFFFF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5"/>
    <p:restoredTop sz="94669"/>
  </p:normalViewPr>
  <p:slideViewPr>
    <p:cSldViewPr snapToGrid="0" snapToObjects="1">
      <p:cViewPr varScale="1">
        <p:scale>
          <a:sx n="82" d="100"/>
          <a:sy n="82" d="100"/>
        </p:scale>
        <p:origin x="1478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531637-9D14-4071-A819-5F4EB7BA8D6F}" type="datetimeFigureOut">
              <a:rPr lang="zh-TW" altLang="en-US" smtClean="0"/>
              <a:t>2023/3/7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3B1A14-457C-4C50-824B-374CA725341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11680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3B1A14-457C-4C50-824B-374CA7253417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20776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08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43" y="2337594"/>
            <a:ext cx="7772400" cy="16811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517408"/>
            <a:ext cx="6858000" cy="740391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09952-3EDE-8349-AFFE-EB35397BAD46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3951C-5CE6-2445-B1C5-5205E64ABB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725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09952-3EDE-8349-AFFE-EB35397BAD46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3951C-5CE6-2445-B1C5-5205E64ABB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9973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09952-3EDE-8349-AFFE-EB35397BAD46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3951C-5CE6-2445-B1C5-5205E64ABB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0605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2"/>
          <p:cNvSpPr>
            <a:spLocks noGrp="1"/>
          </p:cNvSpPr>
          <p:nvPr>
            <p:ph type="dt" sz="half" idx="10"/>
          </p:nvPr>
        </p:nvSpPr>
        <p:spPr>
          <a:xfrm>
            <a:off x="859525" y="4962596"/>
            <a:ext cx="2057400" cy="365125"/>
          </a:xfrm>
        </p:spPr>
        <p:txBody>
          <a:bodyPr/>
          <a:lstStyle/>
          <a:p>
            <a:fld id="{3F109952-3EDE-8349-AFFE-EB35397BAD46}" type="datetimeFigureOut">
              <a:rPr lang="en-US" smtClean="0"/>
              <a:t>3/7/2023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429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9266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09952-3EDE-8349-AFFE-EB35397BAD46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3951C-5CE6-2445-B1C5-5205E64ABB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505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09952-3EDE-8349-AFFE-EB35397BAD46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3951C-5CE6-2445-B1C5-5205E64ABB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09952-3EDE-8349-AFFE-EB35397BAD46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3951C-5CE6-2445-B1C5-5205E64ABB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09952-3EDE-8349-AFFE-EB35397BAD46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3951C-5CE6-2445-B1C5-5205E64ABB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09952-3EDE-8349-AFFE-EB35397BAD46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3951C-5CE6-2445-B1C5-5205E64ABB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09952-3EDE-8349-AFFE-EB35397BAD46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3951C-5CE6-2445-B1C5-5205E64ABB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09952-3EDE-8349-AFFE-EB35397BAD46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3951C-5CE6-2445-B1C5-5205E64ABBC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09952-3EDE-8349-AFFE-EB35397BAD46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3951C-5CE6-2445-B1C5-5205E64ABB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461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109952-3EDE-8349-AFFE-EB35397BAD46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A3951C-5CE6-2445-B1C5-5205E64ABB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990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7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72" r:id="rId9"/>
    <p:sldLayoutId id="2147483673" r:id="rId10"/>
    <p:sldLayoutId id="2147483674" r:id="rId11"/>
    <p:sldLayoutId id="2147483675" r:id="rId12"/>
    <p:sldLayoutId id="2147483678" r:id="rId13"/>
    <p:sldLayoutId id="214748367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1217" y="2372102"/>
            <a:ext cx="8181566" cy="1681163"/>
          </a:xfrm>
        </p:spPr>
        <p:txBody>
          <a:bodyPr>
            <a:normAutofit fontScale="90000"/>
          </a:bodyPr>
          <a:lstStyle/>
          <a:p>
            <a:r>
              <a:rPr lang="en-US" altLang="zh-TW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112</a:t>
            </a:r>
            <a:r>
              <a:rPr lang="zh-TW" altLang="en-US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年度國小女性生理用品補助計畫</a:t>
            </a:r>
            <a:endParaRPr lang="en-US" b="1" dirty="0">
              <a:solidFill>
                <a:srgbClr val="0070C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11641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55846" y="605416"/>
            <a:ext cx="6174486" cy="1075747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altLang="zh-TW" sz="44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112</a:t>
            </a:r>
            <a:r>
              <a:rPr lang="zh-TW" altLang="en-US" sz="44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年生理用品兌換畫面</a:t>
            </a:r>
            <a:r>
              <a:rPr lang="en-US" altLang="zh-TW" sz="44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-3</a:t>
            </a:r>
            <a:endParaRPr lang="en-US" sz="4400" b="1" dirty="0">
              <a:solidFill>
                <a:srgbClr val="0070C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CB442C6E-C913-7CF0-6483-8BE47B2E3C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649" y="1518558"/>
            <a:ext cx="2360970" cy="51093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0F786048-FEF1-32F1-73BC-50ADEF5BE6E5}"/>
              </a:ext>
            </a:extLst>
          </p:cNvPr>
          <p:cNvSpPr txBox="1"/>
          <p:nvPr/>
        </p:nvSpPr>
        <p:spPr>
          <a:xfrm>
            <a:off x="471158" y="1401377"/>
            <a:ext cx="30059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2000" b="1" dirty="0">
                <a:solidFill>
                  <a:srgbClr val="FF669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點擊兌換會顯示通路條碼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96966976-2A66-857A-C3CA-0026E1C653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551"/>
          <a:stretch/>
        </p:blipFill>
        <p:spPr>
          <a:xfrm>
            <a:off x="4645468" y="1495122"/>
            <a:ext cx="2484864" cy="51328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80713">
            <a:off x="2608610" y="2279166"/>
            <a:ext cx="1314244" cy="1314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576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CF313AC0-C5B4-BE85-B24B-8232406545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13"/>
          <a:stretch/>
        </p:blipFill>
        <p:spPr>
          <a:xfrm>
            <a:off x="2037499" y="611516"/>
            <a:ext cx="2509190" cy="52285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橢圓 8"/>
          <p:cNvSpPr/>
          <p:nvPr/>
        </p:nvSpPr>
        <p:spPr>
          <a:xfrm>
            <a:off x="2539443" y="1070768"/>
            <a:ext cx="1600138" cy="1105374"/>
          </a:xfrm>
          <a:prstGeom prst="ellipse">
            <a:avLst/>
          </a:prstGeom>
          <a:noFill/>
          <a:ln w="38100">
            <a:solidFill>
              <a:srgbClr val="FF006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9A7483BD-EF04-1B83-223D-FE3602EDBED7}"/>
              </a:ext>
            </a:extLst>
          </p:cNvPr>
          <p:cNvSpPr txBox="1"/>
          <p:nvPr/>
        </p:nvSpPr>
        <p:spPr>
          <a:xfrm>
            <a:off x="4355424" y="1651338"/>
            <a:ext cx="30059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2000" b="1" dirty="0">
                <a:solidFill>
                  <a:srgbClr val="FF669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家長可幫忙兌換，</a:t>
            </a:r>
            <a:endParaRPr kumimoji="1" lang="en-US" altLang="zh-TW" sz="2000" b="1" dirty="0">
              <a:solidFill>
                <a:srgbClr val="FF6699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kumimoji="1" lang="zh-TW" altLang="en-US" sz="2000" b="1" dirty="0">
                <a:solidFill>
                  <a:srgbClr val="FF669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並能進行多位子女的切換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CA167900-68A3-A978-1CE6-D133E27EC979}"/>
              </a:ext>
            </a:extLst>
          </p:cNvPr>
          <p:cNvSpPr txBox="1"/>
          <p:nvPr/>
        </p:nvSpPr>
        <p:spPr>
          <a:xfrm rot="1220392">
            <a:off x="3837003" y="587625"/>
            <a:ext cx="16090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4000" b="1" dirty="0">
                <a:ln w="6600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NEW</a:t>
            </a:r>
            <a:endParaRPr kumimoji="1" lang="zh-TW" altLang="en-US" sz="4000" b="1" dirty="0">
              <a:ln w="6600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9A7483BD-EF04-1B83-223D-FE3602EDBED7}"/>
              </a:ext>
            </a:extLst>
          </p:cNvPr>
          <p:cNvSpPr txBox="1"/>
          <p:nvPr/>
        </p:nvSpPr>
        <p:spPr>
          <a:xfrm>
            <a:off x="5767197" y="587625"/>
            <a:ext cx="36153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4000" b="1" dirty="0">
                <a:solidFill>
                  <a:srgbClr val="0070C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新增功能說明</a:t>
            </a:r>
          </a:p>
        </p:txBody>
      </p:sp>
    </p:spTree>
    <p:extLst>
      <p:ext uri="{BB962C8B-B14F-4D97-AF65-F5344CB8AC3E}">
        <p14:creationId xmlns:p14="http://schemas.microsoft.com/office/powerpoint/2010/main" val="13696315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20" y="1357699"/>
            <a:ext cx="7447476" cy="5585608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160713" y="630471"/>
            <a:ext cx="7742883" cy="681495"/>
          </a:xfrm>
          <a:prstGeom prst="rect">
            <a:avLst/>
          </a:prstGeom>
          <a:ln>
            <a:noFill/>
          </a:ln>
        </p:spPr>
        <p:txBody>
          <a:bodyPr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112</a:t>
            </a:r>
            <a:r>
              <a:rPr lang="zh-TW" altLang="en-US" sz="36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年生理用品超商兌換流程</a:t>
            </a:r>
            <a:r>
              <a:rPr lang="en-US" altLang="zh-TW" sz="36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</a:t>
            </a:r>
            <a:r>
              <a:rPr lang="zh-TW" altLang="en-US" sz="36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萊爾富</a:t>
            </a:r>
            <a:r>
              <a:rPr lang="en-US" altLang="zh-TW" sz="36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Life-ET)</a:t>
            </a:r>
            <a:endParaRPr lang="en-US" sz="3600" b="1" dirty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4" name="圓角矩形 3"/>
          <p:cNvSpPr/>
          <p:nvPr/>
        </p:nvSpPr>
        <p:spPr>
          <a:xfrm>
            <a:off x="401324" y="1357699"/>
            <a:ext cx="2061657" cy="1990185"/>
          </a:xfrm>
          <a:prstGeom prst="roundRect">
            <a:avLst/>
          </a:prstGeom>
          <a:noFill/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7920506" y="1796012"/>
            <a:ext cx="738664" cy="470898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zh-TW" sz="28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(1)</a:t>
            </a:r>
          </a:p>
          <a:p>
            <a:pPr algn="ctr">
              <a:lnSpc>
                <a:spcPts val="3000"/>
              </a:lnSpc>
            </a:pPr>
            <a:r>
              <a:rPr lang="zh-TW" altLang="en-US" sz="28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點選</a:t>
            </a:r>
            <a:r>
              <a:rPr lang="en-US" altLang="zh-TW" sz="28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 </a:t>
            </a:r>
            <a:r>
              <a:rPr lang="zh-TW" altLang="en-US" sz="28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紅利會員</a:t>
            </a:r>
            <a:endParaRPr lang="en-US" altLang="zh-TW" sz="2800" b="1" dirty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 algn="ctr">
              <a:lnSpc>
                <a:spcPts val="3000"/>
              </a:lnSpc>
            </a:pPr>
            <a:endParaRPr lang="en-US" altLang="zh-TW" sz="2800" b="1" dirty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 algn="ctr">
              <a:lnSpc>
                <a:spcPts val="3000"/>
              </a:lnSpc>
            </a:pPr>
            <a:r>
              <a:rPr lang="zh-TW" altLang="en-US" sz="28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行動條碼</a:t>
            </a: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80713">
            <a:off x="1860654" y="2736495"/>
            <a:ext cx="1314244" cy="1314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331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60713" y="630471"/>
            <a:ext cx="7742883" cy="681495"/>
          </a:xfrm>
          <a:prstGeom prst="rect">
            <a:avLst/>
          </a:prstGeom>
          <a:ln>
            <a:noFill/>
          </a:ln>
        </p:spPr>
        <p:txBody>
          <a:bodyPr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112</a:t>
            </a:r>
            <a:r>
              <a:rPr lang="zh-TW" altLang="en-US" sz="36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年生理用品超商兌換流程</a:t>
            </a:r>
            <a:r>
              <a:rPr lang="en-US" altLang="zh-TW" sz="36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</a:t>
            </a:r>
            <a:r>
              <a:rPr lang="zh-TW" altLang="en-US" sz="36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萊爾富</a:t>
            </a:r>
            <a:r>
              <a:rPr lang="en-US" altLang="zh-TW" sz="36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Life-ET)</a:t>
            </a:r>
            <a:endParaRPr lang="en-US" sz="3600" b="1" dirty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7920506" y="2046735"/>
            <a:ext cx="738664" cy="278537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zh-TW" sz="28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(2)</a:t>
            </a:r>
          </a:p>
          <a:p>
            <a:pPr algn="ctr">
              <a:lnSpc>
                <a:spcPts val="3000"/>
              </a:lnSpc>
            </a:pPr>
            <a:r>
              <a:rPr lang="zh-TW" altLang="en-US" sz="28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輸入</a:t>
            </a:r>
            <a:endParaRPr lang="en-US" altLang="zh-TW" sz="2800" b="1" dirty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 algn="ctr">
              <a:lnSpc>
                <a:spcPts val="3000"/>
              </a:lnSpc>
            </a:pPr>
            <a:r>
              <a:rPr lang="zh-TW" altLang="en-US" sz="28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行動條碼</a:t>
            </a: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80713">
            <a:off x="1860654" y="2736495"/>
            <a:ext cx="1314244" cy="1314244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58" y="1311966"/>
            <a:ext cx="7374194" cy="553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0177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60713" y="630471"/>
            <a:ext cx="7742883" cy="681495"/>
          </a:xfrm>
          <a:prstGeom prst="rect">
            <a:avLst/>
          </a:prstGeom>
          <a:ln>
            <a:noFill/>
          </a:ln>
        </p:spPr>
        <p:txBody>
          <a:bodyPr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112</a:t>
            </a:r>
            <a:r>
              <a:rPr lang="zh-TW" altLang="en-US" sz="36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年生理用品超商兌換流程</a:t>
            </a:r>
            <a:r>
              <a:rPr lang="en-US" altLang="zh-TW" sz="36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</a:t>
            </a:r>
            <a:r>
              <a:rPr lang="zh-TW" altLang="en-US" sz="36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萊爾富</a:t>
            </a:r>
            <a:r>
              <a:rPr lang="en-US" altLang="zh-TW" sz="36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Life-ET)</a:t>
            </a:r>
            <a:endParaRPr lang="en-US" sz="3600" b="1" dirty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7551174" y="2046735"/>
            <a:ext cx="738664" cy="393954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zh-TW" sz="28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(3)</a:t>
            </a:r>
          </a:p>
          <a:p>
            <a:pPr algn="ctr">
              <a:lnSpc>
                <a:spcPts val="3000"/>
              </a:lnSpc>
            </a:pPr>
            <a:r>
              <a:rPr lang="zh-TW" altLang="en-US" sz="28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列印小白單</a:t>
            </a:r>
            <a:endParaRPr lang="en-US" altLang="zh-TW" sz="2800" b="1" dirty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 algn="ctr">
              <a:lnSpc>
                <a:spcPts val="3000"/>
              </a:lnSpc>
            </a:pPr>
            <a:r>
              <a:rPr lang="zh-TW" altLang="en-US" sz="28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即可兌換</a:t>
            </a: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80713">
            <a:off x="1860654" y="2736495"/>
            <a:ext cx="1314244" cy="1314244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33" y="1311966"/>
            <a:ext cx="6784258" cy="508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9692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60713" y="630471"/>
            <a:ext cx="7742883" cy="681495"/>
          </a:xfrm>
          <a:prstGeom prst="rect">
            <a:avLst/>
          </a:prstGeom>
          <a:ln>
            <a:noFill/>
          </a:ln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112</a:t>
            </a:r>
            <a:r>
              <a:rPr lang="zh-TW" altLang="en-US" sz="36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年生理用品超商兌換流程</a:t>
            </a:r>
            <a:r>
              <a:rPr lang="en-US" altLang="zh-TW" sz="36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</a:t>
            </a:r>
            <a:r>
              <a:rPr lang="zh-TW" altLang="en-US" sz="36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統一</a:t>
            </a:r>
            <a:r>
              <a:rPr lang="en-US" altLang="zh-TW" sz="3600" b="1" dirty="0" err="1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ibon</a:t>
            </a:r>
            <a:r>
              <a:rPr lang="en-US" altLang="zh-TW" sz="36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)</a:t>
            </a:r>
            <a:endParaRPr lang="en-US" sz="3600" b="1" dirty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03" y="1232453"/>
            <a:ext cx="7362909" cy="55221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圓角矩形 3"/>
          <p:cNvSpPr/>
          <p:nvPr/>
        </p:nvSpPr>
        <p:spPr>
          <a:xfrm>
            <a:off x="3077155" y="1913948"/>
            <a:ext cx="2671638" cy="1417649"/>
          </a:xfrm>
          <a:prstGeom prst="roundRect">
            <a:avLst/>
          </a:prstGeom>
          <a:noFill/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7847059" y="2185296"/>
            <a:ext cx="738664" cy="278537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zh-TW" sz="28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(1)</a:t>
            </a:r>
          </a:p>
          <a:p>
            <a:pPr algn="ctr">
              <a:lnSpc>
                <a:spcPts val="3000"/>
              </a:lnSpc>
            </a:pPr>
            <a:r>
              <a:rPr lang="zh-TW" altLang="en-US" sz="28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點選好康</a:t>
            </a:r>
            <a:r>
              <a:rPr lang="en-US" altLang="zh-TW" sz="28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 </a:t>
            </a:r>
            <a:r>
              <a:rPr lang="zh-TW" altLang="en-US" sz="28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紅利</a:t>
            </a:r>
          </a:p>
        </p:txBody>
      </p:sp>
    </p:spTree>
    <p:extLst>
      <p:ext uri="{BB962C8B-B14F-4D97-AF65-F5344CB8AC3E}">
        <p14:creationId xmlns:p14="http://schemas.microsoft.com/office/powerpoint/2010/main" val="985223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60713" y="630471"/>
            <a:ext cx="7742883" cy="681495"/>
          </a:xfrm>
          <a:prstGeom prst="rect">
            <a:avLst/>
          </a:prstGeom>
          <a:ln>
            <a:noFill/>
          </a:ln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112</a:t>
            </a:r>
            <a:r>
              <a:rPr lang="zh-TW" altLang="en-US" sz="36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年生理用品超商兌換流程</a:t>
            </a:r>
            <a:r>
              <a:rPr lang="en-US" altLang="zh-TW" sz="36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</a:t>
            </a:r>
            <a:r>
              <a:rPr lang="zh-TW" altLang="en-US" sz="36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統一</a:t>
            </a:r>
            <a:r>
              <a:rPr lang="en-US" altLang="zh-TW" sz="3600" b="1" dirty="0" err="1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ibon</a:t>
            </a:r>
            <a:r>
              <a:rPr lang="en-US" altLang="zh-TW" sz="36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)</a:t>
            </a:r>
            <a:endParaRPr lang="en-US" sz="3600" b="1" dirty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360873" y="1184745"/>
            <a:ext cx="7351892" cy="5565911"/>
            <a:chOff x="1524000" y="1"/>
            <a:chExt cx="9144000" cy="6139258"/>
          </a:xfrm>
        </p:grpSpPr>
        <p:pic>
          <p:nvPicPr>
            <p:cNvPr id="8" name="圖片 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481"/>
            <a:stretch/>
          </p:blipFill>
          <p:spPr>
            <a:xfrm>
              <a:off x="1524000" y="1"/>
              <a:ext cx="9144000" cy="6139258"/>
            </a:xfrm>
            <a:prstGeom prst="rect">
              <a:avLst/>
            </a:prstGeom>
          </p:spPr>
        </p:pic>
        <p:pic>
          <p:nvPicPr>
            <p:cNvPr id="9" name="圖片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23" t="40730" r="3119" b="45460"/>
            <a:stretch/>
          </p:blipFill>
          <p:spPr>
            <a:xfrm>
              <a:off x="6669102" y="1156462"/>
              <a:ext cx="3474721" cy="4719687"/>
            </a:xfrm>
            <a:prstGeom prst="rect">
              <a:avLst/>
            </a:prstGeom>
          </p:spPr>
        </p:pic>
      </p:grpSp>
      <p:sp>
        <p:nvSpPr>
          <p:cNvPr id="7" name="文字方塊 6"/>
          <p:cNvSpPr txBox="1"/>
          <p:nvPr/>
        </p:nvSpPr>
        <p:spPr>
          <a:xfrm>
            <a:off x="7826940" y="2646471"/>
            <a:ext cx="738664" cy="201593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zh-TW" sz="28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(2)</a:t>
            </a:r>
          </a:p>
          <a:p>
            <a:pPr algn="ctr">
              <a:lnSpc>
                <a:spcPts val="3000"/>
              </a:lnSpc>
            </a:pPr>
            <a:r>
              <a:rPr lang="zh-TW" altLang="en-US" sz="28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點選</a:t>
            </a:r>
            <a:endParaRPr lang="en-US" altLang="zh-TW" sz="2800" b="1" dirty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 algn="ctr">
              <a:lnSpc>
                <a:spcPts val="3000"/>
              </a:lnSpc>
            </a:pPr>
            <a:r>
              <a:rPr lang="zh-TW" altLang="en-US" sz="28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政府</a:t>
            </a:r>
          </a:p>
        </p:txBody>
      </p:sp>
      <p:sp>
        <p:nvSpPr>
          <p:cNvPr id="4" name="圓角矩形 3"/>
          <p:cNvSpPr/>
          <p:nvPr/>
        </p:nvSpPr>
        <p:spPr>
          <a:xfrm>
            <a:off x="3223316" y="5343277"/>
            <a:ext cx="1475905" cy="1081377"/>
          </a:xfrm>
          <a:prstGeom prst="roundRect">
            <a:avLst/>
          </a:prstGeom>
          <a:noFill/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11346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60713" y="630471"/>
            <a:ext cx="7742883" cy="681495"/>
          </a:xfrm>
          <a:prstGeom prst="rect">
            <a:avLst/>
          </a:prstGeom>
          <a:ln>
            <a:noFill/>
          </a:ln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112</a:t>
            </a:r>
            <a:r>
              <a:rPr lang="zh-TW" altLang="en-US" sz="36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年生理用品超商兌換流程</a:t>
            </a:r>
            <a:r>
              <a:rPr lang="en-US" altLang="zh-TW" sz="36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</a:t>
            </a:r>
            <a:r>
              <a:rPr lang="zh-TW" altLang="en-US" sz="36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統一</a:t>
            </a:r>
            <a:r>
              <a:rPr lang="en-US" altLang="zh-TW" sz="3600" b="1" dirty="0" err="1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ibon</a:t>
            </a:r>
            <a:r>
              <a:rPr lang="en-US" altLang="zh-TW" sz="36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)</a:t>
            </a:r>
            <a:endParaRPr lang="en-US" sz="3600" b="1" dirty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7784069" y="1498705"/>
            <a:ext cx="738664" cy="509370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zh-TW" sz="28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(3)</a:t>
            </a:r>
          </a:p>
          <a:p>
            <a:pPr algn="ctr">
              <a:lnSpc>
                <a:spcPts val="3000"/>
              </a:lnSpc>
            </a:pPr>
            <a:r>
              <a:rPr lang="zh-TW" altLang="en-US" sz="28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點選</a:t>
            </a:r>
            <a:endParaRPr lang="en-US" altLang="zh-TW" sz="2800" b="1" dirty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 algn="ctr">
              <a:lnSpc>
                <a:spcPts val="3000"/>
              </a:lnSpc>
            </a:pPr>
            <a:r>
              <a:rPr lang="zh-TW" altLang="en-US" sz="28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台北市教育局生理用品</a:t>
            </a: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" r="1062" b="2492"/>
          <a:stretch/>
        </p:blipFill>
        <p:spPr>
          <a:xfrm>
            <a:off x="224066" y="1208599"/>
            <a:ext cx="7418566" cy="5570548"/>
          </a:xfrm>
          <a:prstGeom prst="rect">
            <a:avLst/>
          </a:prstGeom>
        </p:spPr>
      </p:pic>
      <p:sp>
        <p:nvSpPr>
          <p:cNvPr id="4" name="圓角矩形 3"/>
          <p:cNvSpPr/>
          <p:nvPr/>
        </p:nvSpPr>
        <p:spPr>
          <a:xfrm>
            <a:off x="5354265" y="2964179"/>
            <a:ext cx="1475905" cy="1081377"/>
          </a:xfrm>
          <a:prstGeom prst="roundRect">
            <a:avLst/>
          </a:prstGeom>
          <a:noFill/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12414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60713" y="630471"/>
            <a:ext cx="7742883" cy="681495"/>
          </a:xfrm>
          <a:prstGeom prst="rect">
            <a:avLst/>
          </a:prstGeom>
          <a:ln>
            <a:noFill/>
          </a:ln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112</a:t>
            </a:r>
            <a:r>
              <a:rPr lang="zh-TW" altLang="en-US" sz="36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年生理用品超商兌換流程</a:t>
            </a:r>
            <a:r>
              <a:rPr lang="en-US" altLang="zh-TW" sz="36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</a:t>
            </a:r>
            <a:r>
              <a:rPr lang="zh-TW" altLang="en-US" sz="36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統一</a:t>
            </a:r>
            <a:r>
              <a:rPr lang="en-US" altLang="zh-TW" sz="3600" b="1" dirty="0" err="1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ibon</a:t>
            </a:r>
            <a:r>
              <a:rPr lang="en-US" altLang="zh-TW" sz="36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)</a:t>
            </a:r>
            <a:endParaRPr lang="en-US" sz="3600" b="1" dirty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7799971" y="1795680"/>
            <a:ext cx="738664" cy="470898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zh-TW" sz="28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(4)</a:t>
            </a:r>
          </a:p>
          <a:p>
            <a:pPr algn="ctr">
              <a:lnSpc>
                <a:spcPts val="3000"/>
              </a:lnSpc>
            </a:pPr>
            <a:r>
              <a:rPr lang="zh-TW" altLang="en-US" sz="28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閱讀服務須知</a:t>
            </a:r>
            <a:endParaRPr lang="en-US" altLang="zh-TW" sz="2800" b="1" dirty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 algn="ctr">
              <a:lnSpc>
                <a:spcPts val="3000"/>
              </a:lnSpc>
            </a:pPr>
            <a:r>
              <a:rPr lang="zh-TW" altLang="en-US" sz="28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，</a:t>
            </a:r>
            <a:endParaRPr lang="en-US" altLang="zh-TW" sz="2800" b="1" dirty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 algn="ctr">
              <a:lnSpc>
                <a:spcPts val="3000"/>
              </a:lnSpc>
            </a:pPr>
            <a:r>
              <a:rPr lang="zh-TW" altLang="en-US" sz="28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點選</a:t>
            </a:r>
            <a:endParaRPr lang="en-US" altLang="zh-TW" sz="2800" b="1" dirty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 algn="ctr">
              <a:lnSpc>
                <a:spcPts val="3000"/>
              </a:lnSpc>
            </a:pPr>
            <a:r>
              <a:rPr lang="zh-TW" altLang="en-US" sz="28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同</a:t>
            </a:r>
            <a:endParaRPr lang="en-US" altLang="zh-TW" sz="2800" b="1" dirty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 algn="ctr">
              <a:lnSpc>
                <a:spcPts val="3000"/>
              </a:lnSpc>
            </a:pPr>
            <a:r>
              <a:rPr lang="zh-TW" altLang="en-US" sz="28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意</a:t>
            </a:r>
            <a:endParaRPr lang="en-US" altLang="zh-TW" sz="2800" b="1" dirty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86" y="1193814"/>
            <a:ext cx="7439771" cy="5579829"/>
          </a:xfrm>
          <a:prstGeom prst="rect">
            <a:avLst/>
          </a:prstGeom>
        </p:spPr>
      </p:pic>
      <p:sp>
        <p:nvSpPr>
          <p:cNvPr id="4" name="圓角矩形 3"/>
          <p:cNvSpPr/>
          <p:nvPr/>
        </p:nvSpPr>
        <p:spPr>
          <a:xfrm>
            <a:off x="4031311" y="6011186"/>
            <a:ext cx="1661823" cy="704350"/>
          </a:xfrm>
          <a:prstGeom prst="roundRect">
            <a:avLst/>
          </a:prstGeom>
          <a:noFill/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03398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60713" y="630471"/>
            <a:ext cx="7742883" cy="681495"/>
          </a:xfrm>
          <a:prstGeom prst="rect">
            <a:avLst/>
          </a:prstGeom>
          <a:ln>
            <a:noFill/>
          </a:ln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112</a:t>
            </a:r>
            <a:r>
              <a:rPr lang="zh-TW" altLang="en-US" sz="36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年生理用品超商兌換流程</a:t>
            </a:r>
            <a:r>
              <a:rPr lang="en-US" altLang="zh-TW" sz="36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</a:t>
            </a:r>
            <a:r>
              <a:rPr lang="zh-TW" altLang="en-US" sz="36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統一</a:t>
            </a:r>
            <a:r>
              <a:rPr lang="en-US" altLang="zh-TW" sz="3600" b="1" dirty="0" err="1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ibon</a:t>
            </a:r>
            <a:r>
              <a:rPr lang="en-US" altLang="zh-TW" sz="36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)</a:t>
            </a:r>
            <a:endParaRPr lang="en-US" sz="3600" b="1" dirty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7688653" y="1852117"/>
            <a:ext cx="738664" cy="432426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zh-TW" sz="26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(5)</a:t>
            </a:r>
          </a:p>
          <a:p>
            <a:pPr algn="ctr">
              <a:lnSpc>
                <a:spcPts val="3000"/>
              </a:lnSpc>
            </a:pPr>
            <a:r>
              <a:rPr lang="zh-TW" altLang="en-US" sz="28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輸</a:t>
            </a:r>
            <a:endParaRPr lang="en-US" altLang="zh-TW" sz="2800" b="1" dirty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 algn="ctr">
              <a:lnSpc>
                <a:spcPts val="3000"/>
              </a:lnSpc>
            </a:pPr>
            <a:r>
              <a:rPr lang="zh-TW" altLang="en-US" sz="28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入</a:t>
            </a:r>
            <a:endParaRPr lang="en-US" altLang="zh-TW" sz="2800" b="1" dirty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 algn="ctr">
              <a:lnSpc>
                <a:spcPts val="3000"/>
              </a:lnSpc>
            </a:pPr>
            <a:r>
              <a:rPr lang="zh-TW" altLang="en-US" sz="28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序</a:t>
            </a:r>
            <a:endParaRPr lang="en-US" altLang="zh-TW" sz="2800" b="1" dirty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 algn="ctr">
              <a:lnSpc>
                <a:spcPts val="3000"/>
              </a:lnSpc>
            </a:pPr>
            <a:r>
              <a:rPr lang="zh-TW" altLang="en-US" sz="28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號</a:t>
            </a:r>
            <a:endParaRPr lang="en-US" altLang="zh-TW" sz="2800" b="1" dirty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 algn="ctr">
              <a:lnSpc>
                <a:spcPts val="3000"/>
              </a:lnSpc>
            </a:pPr>
            <a:r>
              <a:rPr lang="zh-TW" altLang="en-US" sz="28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，</a:t>
            </a:r>
            <a:endParaRPr lang="en-US" altLang="zh-TW" sz="2800" b="1" dirty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 algn="ctr">
              <a:lnSpc>
                <a:spcPts val="3000"/>
              </a:lnSpc>
            </a:pPr>
            <a:r>
              <a:rPr lang="zh-TW" altLang="en-US" sz="28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點選</a:t>
            </a:r>
            <a:endParaRPr lang="en-US" altLang="zh-TW" sz="2800" b="1" dirty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 algn="ctr">
              <a:lnSpc>
                <a:spcPts val="3000"/>
              </a:lnSpc>
            </a:pPr>
            <a:r>
              <a:rPr lang="zh-TW" altLang="en-US" sz="28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下</a:t>
            </a:r>
            <a:endParaRPr lang="en-US" altLang="zh-TW" sz="2800" b="1" dirty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 algn="ctr">
              <a:lnSpc>
                <a:spcPts val="3000"/>
              </a:lnSpc>
            </a:pPr>
            <a:r>
              <a:rPr lang="zh-TW" altLang="en-US" sz="28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一</a:t>
            </a:r>
            <a:endParaRPr lang="en-US" altLang="zh-TW" sz="2800" b="1" dirty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 algn="ctr">
              <a:lnSpc>
                <a:spcPts val="3000"/>
              </a:lnSpc>
            </a:pPr>
            <a:r>
              <a:rPr lang="zh-TW" altLang="en-US" sz="28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步</a:t>
            </a:r>
            <a:endParaRPr lang="en-US" altLang="zh-TW" sz="2800" b="1" dirty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8" y="1301695"/>
            <a:ext cx="7381119" cy="5425107"/>
          </a:xfrm>
          <a:prstGeom prst="rect">
            <a:avLst/>
          </a:prstGeom>
        </p:spPr>
      </p:pic>
      <p:sp>
        <p:nvSpPr>
          <p:cNvPr id="4" name="圓角矩形 3"/>
          <p:cNvSpPr/>
          <p:nvPr/>
        </p:nvSpPr>
        <p:spPr>
          <a:xfrm>
            <a:off x="1645919" y="2828762"/>
            <a:ext cx="3721211" cy="704350"/>
          </a:xfrm>
          <a:prstGeom prst="roundRect">
            <a:avLst/>
          </a:prstGeom>
          <a:noFill/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72262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92658" y="959487"/>
            <a:ext cx="7886700" cy="988186"/>
          </a:xfrm>
        </p:spPr>
        <p:txBody>
          <a:bodyPr/>
          <a:lstStyle/>
          <a:p>
            <a:r>
              <a:rPr lang="zh-TW" altLang="en-US" dirty="0">
                <a:solidFill>
                  <a:srgbClr val="FF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計畫緣起</a:t>
            </a:r>
          </a:p>
        </p:txBody>
      </p:sp>
      <p:sp>
        <p:nvSpPr>
          <p:cNvPr id="3" name="標題 1"/>
          <p:cNvSpPr txBox="1">
            <a:spLocks/>
          </p:cNvSpPr>
          <p:nvPr/>
        </p:nvSpPr>
        <p:spPr>
          <a:xfrm>
            <a:off x="692658" y="1633094"/>
            <a:ext cx="7886700" cy="416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zh-TW" altLang="zh-TW" sz="2800" dirty="0">
                <a:latin typeface="華康細圓體"/>
                <a:ea typeface="華康粗圓體" panose="020F0709000000000000" pitchFamily="49" charset="-120"/>
              </a:rPr>
              <a:t>為接軌國際</a:t>
            </a:r>
            <a:r>
              <a:rPr lang="zh-TW" altLang="zh-TW" sz="2800" dirty="0">
                <a:solidFill>
                  <a:srgbClr val="0070C0"/>
                </a:solidFill>
                <a:latin typeface="華康細圓體"/>
                <a:ea typeface="華康粗圓體" panose="020F0709000000000000" pitchFamily="49" charset="-120"/>
              </a:rPr>
              <a:t>月經平權</a:t>
            </a:r>
            <a:r>
              <a:rPr lang="zh-TW" altLang="zh-TW" sz="2800" dirty="0">
                <a:latin typeface="華康細圓體"/>
                <a:ea typeface="華康粗圓體" panose="020F0709000000000000" pitchFamily="49" charset="-120"/>
              </a:rPr>
              <a:t>及消除</a:t>
            </a:r>
            <a:r>
              <a:rPr lang="zh-TW" altLang="zh-TW" sz="2800" dirty="0">
                <a:solidFill>
                  <a:srgbClr val="0070C0"/>
                </a:solidFill>
                <a:latin typeface="華康細圓體"/>
                <a:ea typeface="華康粗圓體" panose="020F0709000000000000" pitchFamily="49" charset="-120"/>
              </a:rPr>
              <a:t>月經貧窮</a:t>
            </a:r>
            <a:r>
              <a:rPr lang="zh-TW" altLang="zh-TW" sz="2800" dirty="0">
                <a:latin typeface="華康細圓體"/>
                <a:ea typeface="華康粗圓體" panose="020F0709000000000000" pitchFamily="49" charset="-120"/>
              </a:rPr>
              <a:t>議題，臺北市於</a:t>
            </a:r>
            <a:r>
              <a:rPr lang="en-US" altLang="zh-TW" sz="2800" dirty="0">
                <a:solidFill>
                  <a:srgbClr val="FF0000"/>
                </a:solidFill>
                <a:latin typeface="華康細圓體"/>
                <a:ea typeface="華康粗圓體" panose="020F0709000000000000" pitchFamily="49" charset="-120"/>
              </a:rPr>
              <a:t>110</a:t>
            </a:r>
            <a:r>
              <a:rPr lang="zh-TW" altLang="zh-TW" sz="2800" dirty="0">
                <a:solidFill>
                  <a:srgbClr val="FF0000"/>
                </a:solidFill>
                <a:latin typeface="華康細圓體"/>
                <a:ea typeface="華康粗圓體" panose="020F0709000000000000" pitchFamily="49" charset="-120"/>
              </a:rPr>
              <a:t>學年度第</a:t>
            </a:r>
            <a:r>
              <a:rPr lang="en-US" altLang="zh-TW" sz="2800" dirty="0">
                <a:solidFill>
                  <a:srgbClr val="FF0000"/>
                </a:solidFill>
                <a:latin typeface="華康細圓體"/>
                <a:ea typeface="華康粗圓體" panose="020F0709000000000000" pitchFamily="49" charset="-120"/>
              </a:rPr>
              <a:t>1</a:t>
            </a:r>
            <a:r>
              <a:rPr lang="zh-TW" altLang="zh-TW" sz="2800" dirty="0">
                <a:solidFill>
                  <a:srgbClr val="FF0000"/>
                </a:solidFill>
                <a:latin typeface="華康細圓體"/>
                <a:ea typeface="華康粗圓體" panose="020F0709000000000000" pitchFamily="49" charset="-120"/>
              </a:rPr>
              <a:t>學期</a:t>
            </a:r>
            <a:r>
              <a:rPr lang="zh-TW" altLang="en-US" sz="2800" dirty="0">
                <a:latin typeface="華康細圓體"/>
                <a:ea typeface="華康粗圓體" panose="020F0709000000000000" pitchFamily="49" charset="-120"/>
              </a:rPr>
              <a:t>（</a:t>
            </a:r>
            <a:r>
              <a:rPr lang="en-US" altLang="zh-TW" sz="2800" dirty="0">
                <a:latin typeface="華康細圓體"/>
                <a:ea typeface="華康粗圓體" panose="020F0709000000000000" pitchFamily="49" charset="-120"/>
              </a:rPr>
              <a:t>110</a:t>
            </a:r>
            <a:r>
              <a:rPr lang="zh-TW" altLang="en-US" sz="2800" dirty="0">
                <a:latin typeface="華康細圓體"/>
                <a:ea typeface="華康粗圓體" panose="020F0709000000000000" pitchFamily="49" charset="-120"/>
              </a:rPr>
              <a:t>年</a:t>
            </a:r>
            <a:r>
              <a:rPr lang="en-US" altLang="zh-TW" sz="2800" dirty="0">
                <a:latin typeface="華康細圓體"/>
                <a:ea typeface="華康粗圓體" panose="020F0709000000000000" pitchFamily="49" charset="-120"/>
              </a:rPr>
              <a:t>9</a:t>
            </a:r>
            <a:r>
              <a:rPr lang="zh-TW" altLang="en-US" sz="2800" dirty="0">
                <a:latin typeface="華康細圓體"/>
                <a:ea typeface="華康粗圓體" panose="020F0709000000000000" pitchFamily="49" charset="-120"/>
              </a:rPr>
              <a:t>月</a:t>
            </a:r>
            <a:r>
              <a:rPr lang="en-US" altLang="zh-TW" sz="2800" dirty="0">
                <a:latin typeface="華康細圓體"/>
                <a:ea typeface="華康粗圓體" panose="020F0709000000000000" pitchFamily="49" charset="-120"/>
              </a:rPr>
              <a:t>-111</a:t>
            </a:r>
            <a:r>
              <a:rPr lang="zh-TW" altLang="en-US" sz="2800" dirty="0">
                <a:latin typeface="華康細圓體"/>
                <a:ea typeface="華康粗圓體" panose="020F0709000000000000" pitchFamily="49" charset="-120"/>
              </a:rPr>
              <a:t>年</a:t>
            </a:r>
            <a:r>
              <a:rPr lang="en-US" altLang="zh-TW" sz="2800" dirty="0">
                <a:latin typeface="華康細圓體"/>
                <a:ea typeface="華康粗圓體" panose="020F0709000000000000" pitchFamily="49" charset="-120"/>
              </a:rPr>
              <a:t>2</a:t>
            </a:r>
            <a:r>
              <a:rPr lang="zh-TW" altLang="en-US" sz="2800" dirty="0">
                <a:latin typeface="華康細圓體"/>
                <a:ea typeface="華康粗圓體" panose="020F0709000000000000" pitchFamily="49" charset="-120"/>
              </a:rPr>
              <a:t>月</a:t>
            </a:r>
            <a:r>
              <a:rPr lang="en-US" altLang="zh-TW" sz="2800" dirty="0">
                <a:latin typeface="華康細圓體"/>
                <a:ea typeface="華康粗圓體" panose="020F0709000000000000" pitchFamily="49" charset="-120"/>
              </a:rPr>
              <a:t>)</a:t>
            </a:r>
            <a:r>
              <a:rPr lang="zh-TW" altLang="zh-TW" sz="2800" dirty="0">
                <a:latin typeface="華康細圓體"/>
                <a:ea typeface="華康粗圓體" panose="020F0709000000000000" pitchFamily="49" charset="-120"/>
              </a:rPr>
              <a:t> </a:t>
            </a:r>
            <a:r>
              <a:rPr lang="zh-TW" altLang="en-US" sz="2800" dirty="0">
                <a:latin typeface="華康細圓體"/>
                <a:ea typeface="華康粗圓體" panose="020F0709000000000000" pitchFamily="49" charset="-120"/>
              </a:rPr>
              <a:t>進行</a:t>
            </a:r>
            <a:r>
              <a:rPr lang="zh-TW" altLang="zh-TW" sz="2800" dirty="0">
                <a:solidFill>
                  <a:srgbClr val="FF0000"/>
                </a:solidFill>
                <a:latin typeface="華康細圓體"/>
                <a:ea typeface="華康粗圓體" panose="020F0709000000000000" pitchFamily="49" charset="-120"/>
              </a:rPr>
              <a:t>國中</a:t>
            </a:r>
            <a:r>
              <a:rPr lang="zh-TW" altLang="zh-TW" sz="2800" dirty="0">
                <a:latin typeface="華康細圓體"/>
                <a:ea typeface="華康粗圓體" panose="020F0709000000000000" pitchFamily="49" charset="-120"/>
              </a:rPr>
              <a:t>女性生理用品</a:t>
            </a:r>
            <a:r>
              <a:rPr lang="zh-TW" altLang="en-US" sz="2800" dirty="0">
                <a:latin typeface="華康細圓體"/>
                <a:ea typeface="華康粗圓體" panose="020F0709000000000000" pitchFamily="49" charset="-120"/>
              </a:rPr>
              <a:t>補助試辦</a:t>
            </a:r>
            <a:r>
              <a:rPr lang="zh-TW" altLang="zh-TW" sz="2800" dirty="0">
                <a:latin typeface="華康細圓體"/>
                <a:ea typeface="華康粗圓體" panose="020F0709000000000000" pitchFamily="49" charset="-120"/>
              </a:rPr>
              <a:t>計畫，於</a:t>
            </a:r>
            <a:r>
              <a:rPr lang="zh-TW" altLang="zh-TW" sz="2800" dirty="0">
                <a:solidFill>
                  <a:srgbClr val="00B050"/>
                </a:solidFill>
                <a:latin typeface="華康細圓體"/>
                <a:ea typeface="華康粗圓體" panose="020F0709000000000000" pitchFamily="49" charset="-120"/>
              </a:rPr>
              <a:t>信義</a:t>
            </a:r>
            <a:r>
              <a:rPr lang="zh-TW" altLang="zh-TW" sz="2800" dirty="0">
                <a:latin typeface="華康細圓體"/>
                <a:ea typeface="華康粗圓體" panose="020F0709000000000000" pitchFamily="49" charset="-120"/>
              </a:rPr>
              <a:t>、</a:t>
            </a:r>
            <a:r>
              <a:rPr lang="zh-TW" altLang="zh-TW" sz="2800" dirty="0">
                <a:solidFill>
                  <a:srgbClr val="00B050"/>
                </a:solidFill>
                <a:latin typeface="華康細圓體"/>
                <a:ea typeface="華康粗圓體" panose="020F0709000000000000" pitchFamily="49" charset="-120"/>
              </a:rPr>
              <a:t>士林</a:t>
            </a:r>
            <a:r>
              <a:rPr lang="zh-TW" altLang="zh-TW" sz="2800" dirty="0">
                <a:latin typeface="華康細圓體"/>
                <a:ea typeface="華康粗圓體" panose="020F0709000000000000" pitchFamily="49" charset="-120"/>
              </a:rPr>
              <a:t>、</a:t>
            </a:r>
            <a:r>
              <a:rPr lang="zh-TW" altLang="zh-TW" sz="2800" dirty="0">
                <a:solidFill>
                  <a:srgbClr val="00B050"/>
                </a:solidFill>
                <a:latin typeface="華康細圓體"/>
                <a:ea typeface="華康粗圓體" panose="020F0709000000000000" pitchFamily="49" charset="-120"/>
              </a:rPr>
              <a:t>重慶</a:t>
            </a:r>
            <a:r>
              <a:rPr lang="zh-TW" altLang="zh-TW" sz="2800" dirty="0">
                <a:latin typeface="華康細圓體"/>
                <a:ea typeface="華康粗圓體" panose="020F0709000000000000" pitchFamily="49" charset="-120"/>
              </a:rPr>
              <a:t>、</a:t>
            </a:r>
            <a:r>
              <a:rPr lang="zh-TW" altLang="zh-TW" sz="2800" dirty="0">
                <a:solidFill>
                  <a:srgbClr val="00B050"/>
                </a:solidFill>
                <a:latin typeface="華康細圓體"/>
                <a:ea typeface="華康粗圓體" panose="020F0709000000000000" pitchFamily="49" charset="-120"/>
              </a:rPr>
              <a:t>木柵</a:t>
            </a:r>
            <a:r>
              <a:rPr lang="zh-TW" altLang="zh-TW" sz="2800" dirty="0">
                <a:latin typeface="華康細圓體"/>
                <a:ea typeface="華康粗圓體" panose="020F0709000000000000" pitchFamily="49" charset="-120"/>
              </a:rPr>
              <a:t>及</a:t>
            </a:r>
            <a:r>
              <a:rPr lang="zh-TW" altLang="zh-TW" sz="2800" dirty="0">
                <a:solidFill>
                  <a:srgbClr val="00B050"/>
                </a:solidFill>
                <a:latin typeface="華康細圓體"/>
                <a:ea typeface="華康粗圓體" panose="020F0709000000000000" pitchFamily="49" charset="-120"/>
              </a:rPr>
              <a:t>古亭</a:t>
            </a:r>
            <a:r>
              <a:rPr lang="en-US" altLang="zh-TW" sz="2800" dirty="0">
                <a:latin typeface="華康細圓體"/>
                <a:ea typeface="華康粗圓體" panose="020F0709000000000000" pitchFamily="49" charset="-120"/>
              </a:rPr>
              <a:t>5</a:t>
            </a:r>
            <a:r>
              <a:rPr lang="zh-TW" altLang="zh-TW" sz="2800" dirty="0">
                <a:latin typeface="華康細圓體"/>
                <a:ea typeface="華康粗圓體" panose="020F0709000000000000" pitchFamily="49" charset="-120"/>
              </a:rPr>
              <a:t>所國中進行宣導試辦</a:t>
            </a:r>
            <a:r>
              <a:rPr lang="zh-TW" altLang="en-US" sz="2800" dirty="0">
                <a:latin typeface="華康細圓體"/>
                <a:ea typeface="華康粗圓體" panose="020F0709000000000000" pitchFamily="49" charset="-120"/>
              </a:rPr>
              <a:t>。並自</a:t>
            </a:r>
            <a:r>
              <a:rPr lang="en-US" altLang="zh-TW" sz="2800" dirty="0">
                <a:latin typeface="華康細圓體"/>
                <a:ea typeface="華康粗圓體" panose="020F0709000000000000" pitchFamily="49" charset="-120"/>
              </a:rPr>
              <a:t>111</a:t>
            </a:r>
            <a:r>
              <a:rPr lang="zh-TW" altLang="en-US" sz="2800" dirty="0">
                <a:latin typeface="華康細圓體"/>
                <a:ea typeface="華康粗圓體" panose="020F0709000000000000" pitchFamily="49" charset="-120"/>
              </a:rPr>
              <a:t>年</a:t>
            </a:r>
            <a:r>
              <a:rPr lang="en-US" altLang="zh-TW" sz="2800" dirty="0">
                <a:latin typeface="華康細圓體"/>
                <a:ea typeface="華康粗圓體" panose="020F0709000000000000" pitchFamily="49" charset="-120"/>
              </a:rPr>
              <a:t>3</a:t>
            </a:r>
            <a:r>
              <a:rPr lang="zh-TW" altLang="en-US" sz="2800" dirty="0">
                <a:latin typeface="華康細圓體"/>
                <a:ea typeface="華康粗圓體" panose="020F0709000000000000" pitchFamily="49" charset="-120"/>
              </a:rPr>
              <a:t>月起全面補助本市公私立國中女性生理用品。</a:t>
            </a:r>
            <a:endParaRPr lang="en-US" altLang="zh-TW" sz="2800" dirty="0"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735539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60713" y="630471"/>
            <a:ext cx="7742883" cy="681495"/>
          </a:xfrm>
          <a:prstGeom prst="rect">
            <a:avLst/>
          </a:prstGeom>
          <a:ln>
            <a:noFill/>
          </a:ln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112</a:t>
            </a:r>
            <a:r>
              <a:rPr lang="zh-TW" altLang="en-US" sz="36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年生理用品超商兌換流程</a:t>
            </a:r>
            <a:r>
              <a:rPr lang="en-US" altLang="zh-TW" sz="36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</a:t>
            </a:r>
            <a:r>
              <a:rPr lang="zh-TW" altLang="en-US" sz="36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統一</a:t>
            </a:r>
            <a:r>
              <a:rPr lang="en-US" altLang="zh-TW" sz="3600" b="1" dirty="0" err="1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ibon</a:t>
            </a:r>
            <a:r>
              <a:rPr lang="en-US" altLang="zh-TW" sz="36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)</a:t>
            </a:r>
            <a:endParaRPr lang="en-US" sz="3600" b="1" dirty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7374980" y="2239555"/>
            <a:ext cx="738664" cy="240065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zh-TW" sz="28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(6)</a:t>
            </a:r>
          </a:p>
          <a:p>
            <a:pPr algn="ctr">
              <a:lnSpc>
                <a:spcPts val="3000"/>
              </a:lnSpc>
            </a:pPr>
            <a:r>
              <a:rPr lang="zh-TW" altLang="en-US" sz="28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列</a:t>
            </a:r>
            <a:endParaRPr lang="en-US" altLang="zh-TW" sz="2800" b="1" dirty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 algn="ctr">
              <a:lnSpc>
                <a:spcPts val="3000"/>
              </a:lnSpc>
            </a:pPr>
            <a:r>
              <a:rPr lang="zh-TW" altLang="en-US" sz="28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印</a:t>
            </a:r>
            <a:endParaRPr lang="en-US" altLang="zh-TW" sz="2800" b="1" dirty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 algn="ctr">
              <a:lnSpc>
                <a:spcPts val="3000"/>
              </a:lnSpc>
            </a:pPr>
            <a:r>
              <a:rPr lang="zh-TW" altLang="en-US" sz="28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兌</a:t>
            </a:r>
            <a:endParaRPr lang="en-US" altLang="zh-TW" sz="2800" b="1" dirty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 algn="ctr">
              <a:lnSpc>
                <a:spcPts val="3000"/>
              </a:lnSpc>
            </a:pPr>
            <a:r>
              <a:rPr lang="zh-TW" altLang="en-US" sz="28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換</a:t>
            </a:r>
            <a:endParaRPr lang="en-US" altLang="zh-TW" sz="2800" b="1" dirty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 algn="ctr">
              <a:lnSpc>
                <a:spcPts val="3000"/>
              </a:lnSpc>
            </a:pPr>
            <a:r>
              <a:rPr lang="zh-TW" altLang="en-US" sz="2800" b="1" dirty="0">
                <a:solidFill>
                  <a:srgbClr val="FF0066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券</a:t>
            </a:r>
            <a:endParaRPr lang="en-US" altLang="zh-TW" sz="2800" b="1" dirty="0">
              <a:solidFill>
                <a:srgbClr val="FF0066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grpSp>
        <p:nvGrpSpPr>
          <p:cNvPr id="6" name="群組 5"/>
          <p:cNvGrpSpPr/>
          <p:nvPr/>
        </p:nvGrpSpPr>
        <p:grpSpPr>
          <a:xfrm>
            <a:off x="286170" y="1310768"/>
            <a:ext cx="6907997" cy="5430742"/>
            <a:chOff x="-2214713" y="1587266"/>
            <a:chExt cx="9144000" cy="6230471"/>
          </a:xfrm>
        </p:grpSpPr>
        <p:pic>
          <p:nvPicPr>
            <p:cNvPr id="9" name="圖片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150"/>
            <a:stretch/>
          </p:blipFill>
          <p:spPr>
            <a:xfrm>
              <a:off x="-2214713" y="1587266"/>
              <a:ext cx="9144000" cy="6230471"/>
            </a:xfrm>
            <a:prstGeom prst="rect">
              <a:avLst/>
            </a:prstGeom>
          </p:spPr>
        </p:pic>
        <p:pic>
          <p:nvPicPr>
            <p:cNvPr id="10" name="圖片 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23" t="40730" r="3119" b="45460"/>
            <a:stretch/>
          </p:blipFill>
          <p:spPr>
            <a:xfrm>
              <a:off x="724625" y="5188070"/>
              <a:ext cx="6059647" cy="22022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080985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11" y="890547"/>
            <a:ext cx="6924966" cy="52229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60713" y="209052"/>
            <a:ext cx="8633430" cy="681495"/>
          </a:xfrm>
          <a:prstGeom prst="rect">
            <a:avLst/>
          </a:prstGeom>
          <a:ln>
            <a:noFill/>
          </a:ln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112</a:t>
            </a:r>
            <a:r>
              <a:rPr lang="zh-TW" altLang="en-US" sz="36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年生理用品超商兌換流程</a:t>
            </a:r>
            <a:r>
              <a:rPr lang="en-US" altLang="zh-TW" sz="36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</a:t>
            </a:r>
            <a:r>
              <a:rPr lang="zh-TW" altLang="en-US" sz="36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全家</a:t>
            </a:r>
            <a:r>
              <a:rPr lang="en-US" altLang="zh-TW" sz="3600" b="1" dirty="0" err="1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famiport</a:t>
            </a:r>
            <a:r>
              <a:rPr lang="en-US" altLang="zh-TW" sz="36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)</a:t>
            </a:r>
            <a:endParaRPr lang="en-US" sz="3600" b="1" dirty="0">
              <a:solidFill>
                <a:srgbClr val="0070C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7477727" y="2183983"/>
            <a:ext cx="738664" cy="201593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zh-TW" sz="28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(1)</a:t>
            </a:r>
          </a:p>
          <a:p>
            <a:pPr algn="ctr">
              <a:lnSpc>
                <a:spcPts val="3000"/>
              </a:lnSpc>
            </a:pPr>
            <a:r>
              <a:rPr lang="zh-TW" altLang="en-US" sz="28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點選</a:t>
            </a:r>
            <a:r>
              <a:rPr lang="en-US" altLang="zh-TW" sz="28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 </a:t>
            </a:r>
            <a:r>
              <a:rPr lang="zh-TW" altLang="en-US" sz="28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紅利</a:t>
            </a:r>
          </a:p>
        </p:txBody>
      </p:sp>
      <p:sp>
        <p:nvSpPr>
          <p:cNvPr id="7" name="圓角矩形 6"/>
          <p:cNvSpPr/>
          <p:nvPr/>
        </p:nvSpPr>
        <p:spPr>
          <a:xfrm>
            <a:off x="644056" y="1669774"/>
            <a:ext cx="1630017" cy="1637969"/>
          </a:xfrm>
          <a:prstGeom prst="roundRect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063457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60713" y="209052"/>
            <a:ext cx="8633430" cy="681495"/>
          </a:xfrm>
          <a:prstGeom prst="rect">
            <a:avLst/>
          </a:prstGeom>
          <a:ln>
            <a:noFill/>
          </a:ln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112</a:t>
            </a:r>
            <a:r>
              <a:rPr lang="zh-TW" altLang="en-US" sz="36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年生理用品超商兌換流程</a:t>
            </a:r>
            <a:r>
              <a:rPr lang="en-US" altLang="zh-TW" sz="36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</a:t>
            </a:r>
            <a:r>
              <a:rPr lang="zh-TW" altLang="en-US" sz="36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全家</a:t>
            </a:r>
            <a:r>
              <a:rPr lang="en-US" altLang="zh-TW" sz="3600" b="1" dirty="0" err="1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famiport</a:t>
            </a:r>
            <a:r>
              <a:rPr lang="en-US" altLang="zh-TW" sz="36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)</a:t>
            </a:r>
            <a:endParaRPr lang="en-US" sz="3600" b="1" dirty="0">
              <a:solidFill>
                <a:srgbClr val="0070C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10" y="828219"/>
            <a:ext cx="6982198" cy="52500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文字方塊 4"/>
          <p:cNvSpPr txBox="1"/>
          <p:nvPr/>
        </p:nvSpPr>
        <p:spPr>
          <a:xfrm>
            <a:off x="7477727" y="2183983"/>
            <a:ext cx="738664" cy="278537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zh-TW" sz="28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(2)</a:t>
            </a:r>
          </a:p>
          <a:p>
            <a:pPr algn="ctr">
              <a:lnSpc>
                <a:spcPts val="3000"/>
              </a:lnSpc>
            </a:pPr>
            <a:r>
              <a:rPr lang="zh-TW" altLang="en-US" sz="28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點選</a:t>
            </a:r>
            <a:r>
              <a:rPr lang="en-US" altLang="zh-TW" sz="28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 </a:t>
            </a:r>
            <a:r>
              <a:rPr lang="zh-TW" altLang="en-US" sz="28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紅利</a:t>
            </a:r>
            <a:endParaRPr lang="en-US" altLang="zh-TW" sz="2800" b="1" dirty="0">
              <a:solidFill>
                <a:srgbClr val="0070C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 algn="ctr">
              <a:lnSpc>
                <a:spcPts val="3000"/>
              </a:lnSpc>
            </a:pPr>
            <a:r>
              <a:rPr lang="en-US" altLang="zh-TW" sz="28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PIN</a:t>
            </a:r>
          </a:p>
          <a:p>
            <a:pPr algn="ctr">
              <a:lnSpc>
                <a:spcPts val="3000"/>
              </a:lnSpc>
            </a:pPr>
            <a:r>
              <a:rPr lang="zh-TW" altLang="en-US" sz="28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碼</a:t>
            </a:r>
          </a:p>
        </p:txBody>
      </p:sp>
    </p:spTree>
    <p:extLst>
      <p:ext uri="{BB962C8B-B14F-4D97-AF65-F5344CB8AC3E}">
        <p14:creationId xmlns:p14="http://schemas.microsoft.com/office/powerpoint/2010/main" val="7893176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60713" y="209052"/>
            <a:ext cx="8633430" cy="681495"/>
          </a:xfrm>
          <a:prstGeom prst="rect">
            <a:avLst/>
          </a:prstGeom>
          <a:ln>
            <a:noFill/>
          </a:ln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112</a:t>
            </a:r>
            <a:r>
              <a:rPr lang="zh-TW" altLang="en-US" sz="36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年生理用品超商兌換流程</a:t>
            </a:r>
            <a:r>
              <a:rPr lang="en-US" altLang="zh-TW" sz="36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</a:t>
            </a:r>
            <a:r>
              <a:rPr lang="zh-TW" altLang="en-US" sz="36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全家</a:t>
            </a:r>
            <a:r>
              <a:rPr lang="en-US" altLang="zh-TW" sz="3600" b="1" dirty="0" err="1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famiport</a:t>
            </a:r>
            <a:r>
              <a:rPr lang="en-US" altLang="zh-TW" sz="36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)</a:t>
            </a:r>
            <a:endParaRPr lang="en-US" sz="3600" b="1" dirty="0">
              <a:solidFill>
                <a:srgbClr val="0070C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67" y="834556"/>
            <a:ext cx="6942483" cy="52282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文字方塊 4"/>
          <p:cNvSpPr txBox="1"/>
          <p:nvPr/>
        </p:nvSpPr>
        <p:spPr>
          <a:xfrm>
            <a:off x="7477727" y="2183983"/>
            <a:ext cx="738664" cy="317009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zh-TW" sz="28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(3)</a:t>
            </a:r>
          </a:p>
          <a:p>
            <a:pPr algn="ctr">
              <a:lnSpc>
                <a:spcPts val="3000"/>
              </a:lnSpc>
            </a:pPr>
            <a:r>
              <a:rPr lang="zh-TW" altLang="en-US" sz="28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點選</a:t>
            </a:r>
            <a:r>
              <a:rPr lang="en-US" altLang="zh-TW" sz="28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 PIN</a:t>
            </a:r>
          </a:p>
          <a:p>
            <a:pPr algn="ctr">
              <a:lnSpc>
                <a:spcPts val="3000"/>
              </a:lnSpc>
            </a:pPr>
            <a:r>
              <a:rPr lang="zh-TW" altLang="en-US" sz="28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碼</a:t>
            </a:r>
            <a:endParaRPr lang="en-US" altLang="zh-TW" sz="2800" b="1" dirty="0">
              <a:solidFill>
                <a:srgbClr val="0070C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 algn="ctr">
              <a:lnSpc>
                <a:spcPts val="3000"/>
              </a:lnSpc>
            </a:pPr>
            <a:r>
              <a:rPr lang="zh-TW" altLang="en-US" sz="28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補開通</a:t>
            </a:r>
          </a:p>
        </p:txBody>
      </p:sp>
    </p:spTree>
    <p:extLst>
      <p:ext uri="{BB962C8B-B14F-4D97-AF65-F5344CB8AC3E}">
        <p14:creationId xmlns:p14="http://schemas.microsoft.com/office/powerpoint/2010/main" val="12743897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60713" y="209052"/>
            <a:ext cx="8633430" cy="681495"/>
          </a:xfrm>
          <a:prstGeom prst="rect">
            <a:avLst/>
          </a:prstGeom>
          <a:ln>
            <a:noFill/>
          </a:ln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112</a:t>
            </a:r>
            <a:r>
              <a:rPr lang="zh-TW" altLang="en-US" sz="36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年生理用品超商兌換流程</a:t>
            </a:r>
            <a:r>
              <a:rPr lang="en-US" altLang="zh-TW" sz="36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</a:t>
            </a:r>
            <a:r>
              <a:rPr lang="zh-TW" altLang="en-US" sz="36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全家</a:t>
            </a:r>
            <a:r>
              <a:rPr lang="en-US" altLang="zh-TW" sz="3600" b="1" dirty="0" err="1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famiport</a:t>
            </a:r>
            <a:r>
              <a:rPr lang="en-US" altLang="zh-TW" sz="36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)</a:t>
            </a:r>
            <a:endParaRPr lang="en-US" sz="3600" b="1" dirty="0">
              <a:solidFill>
                <a:srgbClr val="0070C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59" y="828219"/>
            <a:ext cx="6991764" cy="52814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文字方塊 4"/>
          <p:cNvSpPr txBox="1"/>
          <p:nvPr/>
        </p:nvSpPr>
        <p:spPr>
          <a:xfrm>
            <a:off x="7477727" y="1762564"/>
            <a:ext cx="738664" cy="393954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zh-TW" sz="28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(4)</a:t>
            </a:r>
          </a:p>
          <a:p>
            <a:pPr algn="ctr">
              <a:lnSpc>
                <a:spcPts val="3000"/>
              </a:lnSpc>
            </a:pPr>
            <a:r>
              <a:rPr lang="zh-TW" altLang="en-US" sz="28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閱</a:t>
            </a:r>
            <a:endParaRPr lang="en-US" altLang="zh-TW" sz="2800" b="1" dirty="0">
              <a:solidFill>
                <a:srgbClr val="0070C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 algn="ctr">
              <a:lnSpc>
                <a:spcPts val="3000"/>
              </a:lnSpc>
            </a:pPr>
            <a:r>
              <a:rPr lang="zh-TW" altLang="en-US" sz="28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讀條款勾選按同意</a:t>
            </a:r>
          </a:p>
        </p:txBody>
      </p:sp>
    </p:spTree>
    <p:extLst>
      <p:ext uri="{BB962C8B-B14F-4D97-AF65-F5344CB8AC3E}">
        <p14:creationId xmlns:p14="http://schemas.microsoft.com/office/powerpoint/2010/main" val="33327688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60713" y="209052"/>
            <a:ext cx="8633430" cy="681495"/>
          </a:xfrm>
          <a:prstGeom prst="rect">
            <a:avLst/>
          </a:prstGeom>
          <a:ln>
            <a:noFill/>
          </a:ln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112</a:t>
            </a:r>
            <a:r>
              <a:rPr lang="zh-TW" altLang="en-US" sz="36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年生理用品超商兌換流程</a:t>
            </a:r>
            <a:r>
              <a:rPr lang="en-US" altLang="zh-TW" sz="36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</a:t>
            </a:r>
            <a:r>
              <a:rPr lang="zh-TW" altLang="en-US" sz="36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全家</a:t>
            </a:r>
            <a:r>
              <a:rPr lang="en-US" altLang="zh-TW" sz="3600" b="1" dirty="0" err="1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famiport</a:t>
            </a:r>
            <a:r>
              <a:rPr lang="en-US" altLang="zh-TW" sz="36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)</a:t>
            </a:r>
            <a:endParaRPr lang="en-US" sz="3600" b="1" dirty="0">
              <a:solidFill>
                <a:srgbClr val="0070C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06" y="825030"/>
            <a:ext cx="6942483" cy="52497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文字方塊 4"/>
          <p:cNvSpPr txBox="1"/>
          <p:nvPr/>
        </p:nvSpPr>
        <p:spPr>
          <a:xfrm>
            <a:off x="7477727" y="1762564"/>
            <a:ext cx="738664" cy="355481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zh-TW" sz="28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(5)</a:t>
            </a:r>
          </a:p>
          <a:p>
            <a:pPr algn="ctr">
              <a:lnSpc>
                <a:spcPts val="3000"/>
              </a:lnSpc>
            </a:pPr>
            <a:r>
              <a:rPr lang="zh-TW" altLang="zh-TW" sz="28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輸入開通</a:t>
            </a:r>
            <a:r>
              <a:rPr lang="en-US" altLang="zh-TW" sz="28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PIN</a:t>
            </a:r>
            <a:r>
              <a:rPr lang="zh-TW" altLang="zh-TW" sz="28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碼</a:t>
            </a:r>
            <a:endParaRPr lang="en-US" altLang="zh-TW" sz="2800" b="1" dirty="0">
              <a:solidFill>
                <a:srgbClr val="0070C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 algn="ctr">
              <a:lnSpc>
                <a:spcPts val="3000"/>
              </a:lnSpc>
            </a:pPr>
            <a:r>
              <a:rPr lang="zh-TW" altLang="zh-TW" sz="28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序號</a:t>
            </a:r>
            <a:endParaRPr lang="zh-TW" altLang="en-US" sz="2800" b="1" dirty="0">
              <a:solidFill>
                <a:srgbClr val="0070C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3072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60713" y="209052"/>
            <a:ext cx="8633430" cy="681495"/>
          </a:xfrm>
          <a:prstGeom prst="rect">
            <a:avLst/>
          </a:prstGeom>
          <a:ln>
            <a:noFill/>
          </a:ln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112</a:t>
            </a:r>
            <a:r>
              <a:rPr lang="zh-TW" altLang="en-US" sz="36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年生理用品超商兌換流程</a:t>
            </a:r>
            <a:r>
              <a:rPr lang="en-US" altLang="zh-TW" sz="36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</a:t>
            </a:r>
            <a:r>
              <a:rPr lang="zh-TW" altLang="en-US" sz="36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全家</a:t>
            </a:r>
            <a:r>
              <a:rPr lang="en-US" altLang="zh-TW" sz="3600" b="1" dirty="0" err="1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famiport</a:t>
            </a:r>
            <a:r>
              <a:rPr lang="en-US" altLang="zh-TW" sz="36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)</a:t>
            </a:r>
            <a:endParaRPr lang="en-US" sz="3600" b="1" dirty="0">
              <a:solidFill>
                <a:srgbClr val="0070C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37" y="890547"/>
            <a:ext cx="6888149" cy="51762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文字方塊 4"/>
          <p:cNvSpPr txBox="1"/>
          <p:nvPr/>
        </p:nvSpPr>
        <p:spPr>
          <a:xfrm>
            <a:off x="6906918" y="1686884"/>
            <a:ext cx="738664" cy="393954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zh-TW" sz="28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(6)</a:t>
            </a:r>
          </a:p>
          <a:p>
            <a:pPr algn="ctr">
              <a:lnSpc>
                <a:spcPts val="3000"/>
              </a:lnSpc>
            </a:pPr>
            <a:r>
              <a:rPr lang="zh-TW" altLang="en-US" sz="28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選擇開通北市教育局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7478170" y="3225767"/>
            <a:ext cx="738664" cy="240065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zh-TW" altLang="en-US" sz="28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生理用品兌換</a:t>
            </a:r>
          </a:p>
        </p:txBody>
      </p:sp>
    </p:spTree>
    <p:extLst>
      <p:ext uri="{BB962C8B-B14F-4D97-AF65-F5344CB8AC3E}">
        <p14:creationId xmlns:p14="http://schemas.microsoft.com/office/powerpoint/2010/main" val="34009548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60713" y="209052"/>
            <a:ext cx="8633430" cy="681495"/>
          </a:xfrm>
          <a:prstGeom prst="rect">
            <a:avLst/>
          </a:prstGeom>
          <a:ln>
            <a:noFill/>
          </a:ln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112</a:t>
            </a:r>
            <a:r>
              <a:rPr lang="zh-TW" altLang="en-US" sz="36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年生理用品超商兌換流程</a:t>
            </a:r>
            <a:r>
              <a:rPr lang="en-US" altLang="zh-TW" sz="36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</a:t>
            </a:r>
            <a:r>
              <a:rPr lang="zh-TW" altLang="en-US" sz="36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全家</a:t>
            </a:r>
            <a:r>
              <a:rPr lang="en-US" altLang="zh-TW" sz="3600" b="1" dirty="0" err="1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famiport</a:t>
            </a:r>
            <a:r>
              <a:rPr lang="en-US" altLang="zh-TW" sz="36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)</a:t>
            </a:r>
            <a:endParaRPr lang="en-US" sz="3600" b="1" dirty="0">
              <a:solidFill>
                <a:srgbClr val="0070C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99" y="890546"/>
            <a:ext cx="6878583" cy="51564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文字方塊 4"/>
          <p:cNvSpPr txBox="1"/>
          <p:nvPr/>
        </p:nvSpPr>
        <p:spPr>
          <a:xfrm>
            <a:off x="7368468" y="1686884"/>
            <a:ext cx="738664" cy="201593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zh-TW" sz="28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(7)</a:t>
            </a:r>
          </a:p>
          <a:p>
            <a:pPr algn="ctr">
              <a:lnSpc>
                <a:spcPts val="3000"/>
              </a:lnSpc>
            </a:pPr>
            <a:r>
              <a:rPr lang="zh-TW" altLang="en-US" sz="28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確認開通</a:t>
            </a:r>
          </a:p>
        </p:txBody>
      </p:sp>
    </p:spTree>
    <p:extLst>
      <p:ext uri="{BB962C8B-B14F-4D97-AF65-F5344CB8AC3E}">
        <p14:creationId xmlns:p14="http://schemas.microsoft.com/office/powerpoint/2010/main" val="41909369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60713" y="209052"/>
            <a:ext cx="8633430" cy="681495"/>
          </a:xfrm>
          <a:prstGeom prst="rect">
            <a:avLst/>
          </a:prstGeom>
          <a:ln>
            <a:noFill/>
          </a:ln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112</a:t>
            </a:r>
            <a:r>
              <a:rPr lang="zh-TW" altLang="en-US" sz="36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年生理用品超商兌換流程</a:t>
            </a:r>
            <a:r>
              <a:rPr lang="en-US" altLang="zh-TW" sz="36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</a:t>
            </a:r>
            <a:r>
              <a:rPr lang="zh-TW" altLang="en-US" sz="36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全家</a:t>
            </a:r>
            <a:r>
              <a:rPr lang="en-US" altLang="zh-TW" sz="3600" b="1" dirty="0" err="1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famiport</a:t>
            </a:r>
            <a:r>
              <a:rPr lang="en-US" altLang="zh-TW" sz="36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)</a:t>
            </a:r>
            <a:endParaRPr lang="en-US" sz="3600" b="1" dirty="0">
              <a:solidFill>
                <a:srgbClr val="0070C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27" y="890546"/>
            <a:ext cx="6861355" cy="51644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文字方塊 4"/>
          <p:cNvSpPr txBox="1"/>
          <p:nvPr/>
        </p:nvSpPr>
        <p:spPr>
          <a:xfrm>
            <a:off x="7368468" y="1686884"/>
            <a:ext cx="738664" cy="393954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zh-TW" sz="28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(8)</a:t>
            </a:r>
          </a:p>
          <a:p>
            <a:pPr algn="ctr">
              <a:lnSpc>
                <a:spcPts val="3000"/>
              </a:lnSpc>
            </a:pPr>
            <a:r>
              <a:rPr lang="zh-TW" altLang="zh-TW" sz="28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輸入已開通</a:t>
            </a:r>
            <a:r>
              <a:rPr lang="en-US" altLang="zh-TW" sz="28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PIN</a:t>
            </a:r>
            <a:r>
              <a:rPr lang="zh-TW" altLang="zh-TW" sz="28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碼序號</a:t>
            </a:r>
            <a:endParaRPr lang="zh-TW" altLang="en-US" sz="2800" b="1" dirty="0">
              <a:solidFill>
                <a:srgbClr val="0070C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457207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60713" y="209052"/>
            <a:ext cx="8633430" cy="681495"/>
          </a:xfrm>
          <a:prstGeom prst="rect">
            <a:avLst/>
          </a:prstGeom>
          <a:ln>
            <a:noFill/>
          </a:ln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112</a:t>
            </a:r>
            <a:r>
              <a:rPr lang="zh-TW" altLang="en-US" sz="36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年生理用品超商兌換流程</a:t>
            </a:r>
            <a:r>
              <a:rPr lang="en-US" altLang="zh-TW" sz="36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</a:t>
            </a:r>
            <a:r>
              <a:rPr lang="zh-TW" altLang="en-US" sz="36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全家</a:t>
            </a:r>
            <a:r>
              <a:rPr lang="en-US" altLang="zh-TW" sz="3600" b="1" dirty="0" err="1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famiport</a:t>
            </a:r>
            <a:r>
              <a:rPr lang="en-US" altLang="zh-TW" sz="36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)</a:t>
            </a:r>
            <a:endParaRPr lang="en-US" sz="3600" b="1" dirty="0">
              <a:solidFill>
                <a:srgbClr val="0070C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01" y="890547"/>
            <a:ext cx="6926331" cy="51896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4" name="群組 3"/>
          <p:cNvGrpSpPr/>
          <p:nvPr/>
        </p:nvGrpSpPr>
        <p:grpSpPr>
          <a:xfrm>
            <a:off x="7282954" y="1686884"/>
            <a:ext cx="1309916" cy="3939540"/>
            <a:chOff x="6906918" y="1686884"/>
            <a:chExt cx="1309916" cy="3939540"/>
          </a:xfrm>
        </p:grpSpPr>
        <p:sp>
          <p:nvSpPr>
            <p:cNvPr id="6" name="文字方塊 5"/>
            <p:cNvSpPr txBox="1"/>
            <p:nvPr/>
          </p:nvSpPr>
          <p:spPr>
            <a:xfrm>
              <a:off x="6906918" y="1686884"/>
              <a:ext cx="738664" cy="3170099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altLang="zh-TW" sz="2800" b="1" dirty="0">
                  <a:solidFill>
                    <a:srgbClr val="0070C0"/>
                  </a:solidFill>
                  <a:latin typeface="華康粗圓體" panose="020F0709000000000000" pitchFamily="49" charset="-120"/>
                  <a:ea typeface="華康粗圓體" panose="020F0709000000000000" pitchFamily="49" charset="-120"/>
                </a:rPr>
                <a:t>(9)</a:t>
              </a:r>
            </a:p>
            <a:p>
              <a:pPr algn="ctr">
                <a:lnSpc>
                  <a:spcPts val="3000"/>
                </a:lnSpc>
              </a:pPr>
              <a:r>
                <a:rPr lang="zh-TW" altLang="en-US" sz="2800" b="1" dirty="0">
                  <a:solidFill>
                    <a:srgbClr val="0070C0"/>
                  </a:solidFill>
                  <a:latin typeface="華康粗圓體" panose="020F0709000000000000" pitchFamily="49" charset="-120"/>
                  <a:ea typeface="華康粗圓體" panose="020F0709000000000000" pitchFamily="49" charset="-120"/>
                </a:rPr>
                <a:t>點選北市教育局</a:t>
              </a:r>
            </a:p>
          </p:txBody>
        </p:sp>
        <p:sp>
          <p:nvSpPr>
            <p:cNvPr id="7" name="文字方塊 6"/>
            <p:cNvSpPr txBox="1"/>
            <p:nvPr/>
          </p:nvSpPr>
          <p:spPr>
            <a:xfrm>
              <a:off x="7478170" y="3225767"/>
              <a:ext cx="738664" cy="2400657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zh-TW" altLang="en-US" sz="2800" b="1" dirty="0">
                  <a:solidFill>
                    <a:srgbClr val="0070C0"/>
                  </a:solidFill>
                  <a:latin typeface="華康粗圓體" panose="020F0709000000000000" pitchFamily="49" charset="-120"/>
                  <a:ea typeface="華康粗圓體" panose="020F0709000000000000" pitchFamily="49" charset="-120"/>
                </a:rPr>
                <a:t>生理用品兌換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987166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92658" y="959487"/>
            <a:ext cx="7886700" cy="988186"/>
          </a:xfrm>
        </p:spPr>
        <p:txBody>
          <a:bodyPr/>
          <a:lstStyle/>
          <a:p>
            <a:r>
              <a:rPr lang="zh-TW" altLang="en-US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計畫緣起</a:t>
            </a:r>
          </a:p>
        </p:txBody>
      </p:sp>
      <p:sp>
        <p:nvSpPr>
          <p:cNvPr id="3" name="標題 1"/>
          <p:cNvSpPr txBox="1">
            <a:spLocks/>
          </p:cNvSpPr>
          <p:nvPr/>
        </p:nvSpPr>
        <p:spPr>
          <a:xfrm>
            <a:off x="692658" y="1633094"/>
            <a:ext cx="7886700" cy="416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zh-TW" altLang="en-US" sz="2800" dirty="0">
                <a:latin typeface="華康細圓體"/>
                <a:ea typeface="華康粗圓體" panose="020F0709000000000000" pitchFamily="49" charset="-120"/>
              </a:rPr>
              <a:t>自</a:t>
            </a:r>
            <a:r>
              <a:rPr lang="en-US" altLang="zh-TW" sz="2800" dirty="0">
                <a:solidFill>
                  <a:srgbClr val="FF0000"/>
                </a:solidFill>
                <a:latin typeface="華康細圓體"/>
                <a:ea typeface="華康粗圓體" panose="020F0709000000000000" pitchFamily="49" charset="-120"/>
              </a:rPr>
              <a:t>111</a:t>
            </a:r>
            <a:r>
              <a:rPr lang="zh-TW" altLang="zh-TW" sz="2800" dirty="0">
                <a:solidFill>
                  <a:srgbClr val="FF0000"/>
                </a:solidFill>
                <a:latin typeface="華康細圓體"/>
                <a:ea typeface="華康粗圓體" panose="020F0709000000000000" pitchFamily="49" charset="-120"/>
              </a:rPr>
              <a:t>學年度第</a:t>
            </a:r>
            <a:r>
              <a:rPr lang="en-US" altLang="zh-TW" sz="2800" dirty="0">
                <a:solidFill>
                  <a:srgbClr val="FF0000"/>
                </a:solidFill>
                <a:latin typeface="華康細圓體"/>
                <a:ea typeface="華康粗圓體" panose="020F0709000000000000" pitchFamily="49" charset="-120"/>
              </a:rPr>
              <a:t>1</a:t>
            </a:r>
            <a:r>
              <a:rPr lang="zh-TW" altLang="zh-TW" sz="2800" dirty="0">
                <a:solidFill>
                  <a:srgbClr val="FF0000"/>
                </a:solidFill>
                <a:latin typeface="華康細圓體"/>
                <a:ea typeface="華康粗圓體" panose="020F0709000000000000" pitchFamily="49" charset="-120"/>
              </a:rPr>
              <a:t>學期</a:t>
            </a:r>
            <a:r>
              <a:rPr lang="zh-TW" altLang="en-US" sz="2800" dirty="0">
                <a:latin typeface="華康細圓體"/>
                <a:ea typeface="華康粗圓體" panose="020F0709000000000000" pitchFamily="49" charset="-120"/>
              </a:rPr>
              <a:t>（</a:t>
            </a:r>
            <a:r>
              <a:rPr lang="en-US" altLang="zh-TW" sz="2800" dirty="0">
                <a:latin typeface="華康細圓體"/>
                <a:ea typeface="華康粗圓體" panose="020F0709000000000000" pitchFamily="49" charset="-120"/>
              </a:rPr>
              <a:t>111</a:t>
            </a:r>
            <a:r>
              <a:rPr lang="zh-TW" altLang="en-US" sz="2800" dirty="0">
                <a:latin typeface="華康細圓體"/>
                <a:ea typeface="華康粗圓體" panose="020F0709000000000000" pitchFamily="49" charset="-120"/>
              </a:rPr>
              <a:t>年</a:t>
            </a:r>
            <a:r>
              <a:rPr lang="en-US" altLang="zh-TW" sz="2800" dirty="0">
                <a:latin typeface="華康細圓體"/>
                <a:ea typeface="華康粗圓體" panose="020F0709000000000000" pitchFamily="49" charset="-120"/>
              </a:rPr>
              <a:t>9</a:t>
            </a:r>
            <a:r>
              <a:rPr lang="zh-TW" altLang="en-US" sz="2800" dirty="0">
                <a:latin typeface="華康細圓體"/>
                <a:ea typeface="華康粗圓體" panose="020F0709000000000000" pitchFamily="49" charset="-120"/>
              </a:rPr>
              <a:t>月</a:t>
            </a:r>
            <a:r>
              <a:rPr lang="en-US" altLang="zh-TW" sz="2800" dirty="0">
                <a:latin typeface="華康細圓體"/>
                <a:ea typeface="華康粗圓體" panose="020F0709000000000000" pitchFamily="49" charset="-120"/>
              </a:rPr>
              <a:t>-112</a:t>
            </a:r>
            <a:r>
              <a:rPr lang="zh-TW" altLang="en-US" sz="2800" dirty="0">
                <a:latin typeface="華康細圓體"/>
                <a:ea typeface="華康粗圓體" panose="020F0709000000000000" pitchFamily="49" charset="-120"/>
              </a:rPr>
              <a:t>年</a:t>
            </a:r>
            <a:r>
              <a:rPr lang="en-US" altLang="zh-TW" sz="2800" dirty="0">
                <a:latin typeface="華康細圓體"/>
                <a:ea typeface="華康粗圓體" panose="020F0709000000000000" pitchFamily="49" charset="-120"/>
              </a:rPr>
              <a:t>2</a:t>
            </a:r>
            <a:r>
              <a:rPr lang="zh-TW" altLang="en-US" sz="2800" dirty="0">
                <a:latin typeface="華康細圓體"/>
                <a:ea typeface="華康粗圓體" panose="020F0709000000000000" pitchFamily="49" charset="-120"/>
              </a:rPr>
              <a:t>月</a:t>
            </a:r>
            <a:r>
              <a:rPr lang="en-US" altLang="zh-TW" sz="2800" dirty="0">
                <a:latin typeface="華康細圓體"/>
                <a:ea typeface="華康粗圓體" panose="020F0709000000000000" pitchFamily="49" charset="-120"/>
              </a:rPr>
              <a:t>)</a:t>
            </a:r>
            <a:r>
              <a:rPr lang="zh-TW" altLang="zh-TW" sz="2800" dirty="0">
                <a:latin typeface="華康細圓體"/>
                <a:ea typeface="華康粗圓體" panose="020F0709000000000000" pitchFamily="49" charset="-120"/>
              </a:rPr>
              <a:t> </a:t>
            </a:r>
            <a:r>
              <a:rPr lang="zh-TW" altLang="en-US" sz="2800" dirty="0">
                <a:latin typeface="華康細圓體"/>
                <a:ea typeface="華康粗圓體" panose="020F0709000000000000" pitchFamily="49" charset="-120"/>
              </a:rPr>
              <a:t>起進行</a:t>
            </a:r>
            <a:r>
              <a:rPr lang="zh-TW" altLang="zh-TW" sz="2800" dirty="0">
                <a:solidFill>
                  <a:srgbClr val="FF0000"/>
                </a:solidFill>
                <a:latin typeface="華康細圓體"/>
                <a:ea typeface="華康粗圓體" panose="020F0709000000000000" pitchFamily="49" charset="-120"/>
              </a:rPr>
              <a:t>國</a:t>
            </a:r>
            <a:r>
              <a:rPr lang="zh-TW" altLang="en-US" sz="2800" dirty="0">
                <a:solidFill>
                  <a:srgbClr val="FF0000"/>
                </a:solidFill>
                <a:latin typeface="華康細圓體"/>
                <a:ea typeface="華康粗圓體" panose="020F0709000000000000" pitchFamily="49" charset="-120"/>
              </a:rPr>
              <a:t>小</a:t>
            </a:r>
            <a:r>
              <a:rPr lang="zh-TW" altLang="zh-TW" sz="2800" dirty="0">
                <a:latin typeface="華康細圓體"/>
                <a:ea typeface="華康粗圓體" panose="020F0709000000000000" pitchFamily="49" charset="-120"/>
              </a:rPr>
              <a:t>女性生理用品</a:t>
            </a:r>
            <a:r>
              <a:rPr lang="zh-TW" altLang="en-US" sz="2800" dirty="0">
                <a:latin typeface="華康細圓體"/>
                <a:ea typeface="華康粗圓體" panose="020F0709000000000000" pitchFamily="49" charset="-120"/>
              </a:rPr>
              <a:t>補助試辦</a:t>
            </a:r>
            <a:r>
              <a:rPr lang="zh-TW" altLang="zh-TW" sz="2800" dirty="0">
                <a:latin typeface="華康細圓體"/>
                <a:ea typeface="華康粗圓體" panose="020F0709000000000000" pitchFamily="49" charset="-120"/>
              </a:rPr>
              <a:t>計畫，於</a:t>
            </a:r>
            <a:r>
              <a:rPr lang="zh-TW" altLang="en-US" sz="2800" dirty="0">
                <a:solidFill>
                  <a:srgbClr val="00B050"/>
                </a:solidFill>
                <a:latin typeface="華康細圓體"/>
                <a:ea typeface="華康粗圓體" panose="020F0709000000000000" pitchFamily="49" charset="-120"/>
              </a:rPr>
              <a:t>蓬萊</a:t>
            </a:r>
            <a:r>
              <a:rPr lang="zh-TW" altLang="en-US" sz="2800" dirty="0">
                <a:latin typeface="華康粗圓體" panose="020F0709000000000000" pitchFamily="49" charset="-120"/>
                <a:ea typeface="華康粗圓體" panose="020F0709000000000000" pitchFamily="49" charset="-120"/>
              </a:rPr>
              <a:t>、</a:t>
            </a:r>
            <a:r>
              <a:rPr lang="zh-TW" altLang="en-US" sz="2800" dirty="0">
                <a:solidFill>
                  <a:srgbClr val="00B05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桃源</a:t>
            </a:r>
            <a:r>
              <a:rPr lang="zh-TW" altLang="en-US" sz="2800" dirty="0">
                <a:latin typeface="華康粗圓體" panose="020F0709000000000000" pitchFamily="49" charset="-120"/>
                <a:ea typeface="華康粗圓體" panose="020F0709000000000000" pitchFamily="49" charset="-120"/>
              </a:rPr>
              <a:t>、</a:t>
            </a:r>
            <a:r>
              <a:rPr lang="zh-TW" altLang="en-US" sz="2800" dirty="0">
                <a:solidFill>
                  <a:srgbClr val="00B05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景美</a:t>
            </a:r>
            <a:r>
              <a:rPr lang="zh-TW" altLang="en-US" sz="2800" dirty="0">
                <a:latin typeface="華康粗圓體" panose="020F0709000000000000" pitchFamily="49" charset="-120"/>
                <a:ea typeface="華康粗圓體" panose="020F0709000000000000" pitchFamily="49" charset="-120"/>
              </a:rPr>
              <a:t>、</a:t>
            </a:r>
            <a:r>
              <a:rPr lang="zh-TW" altLang="en-US" sz="2800" dirty="0">
                <a:solidFill>
                  <a:srgbClr val="00B05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潭美</a:t>
            </a:r>
            <a:r>
              <a:rPr lang="zh-TW" altLang="zh-TW" sz="2800" dirty="0">
                <a:latin typeface="華康細圓體"/>
                <a:ea typeface="華康粗圓體" panose="020F0709000000000000" pitchFamily="49" charset="-120"/>
              </a:rPr>
              <a:t>及</a:t>
            </a:r>
            <a:r>
              <a:rPr lang="zh-TW" altLang="en-US" sz="2800" dirty="0">
                <a:solidFill>
                  <a:srgbClr val="00B050"/>
                </a:solidFill>
                <a:latin typeface="華康細圓體"/>
                <a:ea typeface="華康粗圓體" panose="020F0709000000000000" pitchFamily="49" charset="-120"/>
              </a:rPr>
              <a:t>富安</a:t>
            </a:r>
            <a:r>
              <a:rPr lang="en-US" altLang="zh-TW" sz="2800" dirty="0">
                <a:latin typeface="華康細圓體"/>
                <a:ea typeface="華康粗圓體" panose="020F0709000000000000" pitchFamily="49" charset="-120"/>
              </a:rPr>
              <a:t>5</a:t>
            </a:r>
            <a:r>
              <a:rPr lang="zh-TW" altLang="zh-TW" sz="2800" dirty="0">
                <a:latin typeface="華康細圓體"/>
                <a:ea typeface="華康粗圓體" panose="020F0709000000000000" pitchFamily="49" charset="-120"/>
              </a:rPr>
              <a:t>所國</a:t>
            </a:r>
            <a:r>
              <a:rPr lang="zh-TW" altLang="en-US" sz="2800" dirty="0">
                <a:latin typeface="華康細圓體"/>
                <a:ea typeface="華康粗圓體" panose="020F0709000000000000" pitchFamily="49" charset="-120"/>
              </a:rPr>
              <a:t>小</a:t>
            </a:r>
            <a:r>
              <a:rPr lang="zh-TW" altLang="zh-TW" sz="2800" dirty="0">
                <a:latin typeface="華康細圓體"/>
                <a:ea typeface="華康粗圓體" panose="020F0709000000000000" pitchFamily="49" charset="-120"/>
              </a:rPr>
              <a:t>進行宣導試辦</a:t>
            </a:r>
            <a:r>
              <a:rPr lang="zh-TW" altLang="en-US" sz="2800" dirty="0">
                <a:latin typeface="華康細圓體"/>
                <a:ea typeface="華康粗圓體" panose="020F0709000000000000" pitchFamily="49" charset="-120"/>
              </a:rPr>
              <a:t>。試辦方式採由</a:t>
            </a:r>
            <a:r>
              <a:rPr lang="zh-TW" altLang="en-US" sz="2800" dirty="0">
                <a:solidFill>
                  <a:srgbClr val="0070C0"/>
                </a:solidFill>
                <a:latin typeface="華康細圓體"/>
                <a:ea typeface="華康粗圓體" panose="020F0709000000000000" pitchFamily="49" charset="-120"/>
              </a:rPr>
              <a:t>政府（學校）</a:t>
            </a:r>
            <a:r>
              <a:rPr lang="zh-TW" altLang="en-US" sz="2800" dirty="0">
                <a:latin typeface="華康細圓體"/>
                <a:ea typeface="華康粗圓體" panose="020F0709000000000000" pitchFamily="49" charset="-120"/>
              </a:rPr>
              <a:t>、</a:t>
            </a:r>
            <a:r>
              <a:rPr lang="zh-TW" altLang="en-US" sz="2800" dirty="0">
                <a:solidFill>
                  <a:srgbClr val="0070C0"/>
                </a:solidFill>
                <a:latin typeface="華康細圓體"/>
                <a:ea typeface="華康粗圓體" panose="020F0709000000000000" pitchFamily="49" charset="-120"/>
              </a:rPr>
              <a:t>企業</a:t>
            </a:r>
            <a:r>
              <a:rPr lang="zh-TW" altLang="en-US" sz="2800" dirty="0">
                <a:latin typeface="華康細圓體"/>
                <a:ea typeface="華康粗圓體" panose="020F0709000000000000" pitchFamily="49" charset="-120"/>
              </a:rPr>
              <a:t>與</a:t>
            </a:r>
            <a:r>
              <a:rPr lang="zh-TW" altLang="en-US" sz="2800" dirty="0">
                <a:solidFill>
                  <a:srgbClr val="0070C0"/>
                </a:solidFill>
                <a:latin typeface="華康細圓體"/>
                <a:ea typeface="華康粗圓體" panose="020F0709000000000000" pitchFamily="49" charset="-120"/>
              </a:rPr>
              <a:t>民間團體</a:t>
            </a:r>
            <a:r>
              <a:rPr lang="zh-TW" altLang="en-US" sz="2800" dirty="0">
                <a:latin typeface="華康細圓體"/>
                <a:ea typeface="華康粗圓體" panose="020F0709000000000000" pitchFamily="49" charset="-120"/>
              </a:rPr>
              <a:t>合作。</a:t>
            </a:r>
            <a:r>
              <a:rPr lang="zh-TW" altLang="zh-TW" sz="2800" dirty="0">
                <a:latin typeface="華康細圓體"/>
                <a:ea typeface="華康粗圓體" panose="020F0709000000000000" pitchFamily="49" charset="-120"/>
              </a:rPr>
              <a:t>由</a:t>
            </a:r>
            <a:r>
              <a:rPr lang="zh-TW" altLang="zh-TW" sz="2800" dirty="0">
                <a:solidFill>
                  <a:srgbClr val="FF0000"/>
                </a:solidFill>
                <a:latin typeface="華康細圓體"/>
                <a:ea typeface="華康粗圓體" panose="020F0709000000000000" pitchFamily="49" charset="-120"/>
              </a:rPr>
              <a:t>金百利</a:t>
            </a:r>
            <a:r>
              <a:rPr lang="zh-TW" altLang="en-US" sz="2800" dirty="0">
                <a:solidFill>
                  <a:srgbClr val="FF0000"/>
                </a:solidFill>
                <a:latin typeface="華康細圓體"/>
                <a:ea typeface="華康粗圓體" panose="020F0709000000000000" pitchFamily="49" charset="-120"/>
              </a:rPr>
              <a:t>克拉克</a:t>
            </a:r>
            <a:r>
              <a:rPr lang="zh-TW" altLang="en-US" sz="2800" dirty="0">
                <a:latin typeface="華康細圓體"/>
                <a:ea typeface="華康粗圓體" panose="020F0709000000000000" pitchFamily="49" charset="-120"/>
              </a:rPr>
              <a:t>公司</a:t>
            </a:r>
            <a:r>
              <a:rPr lang="zh-TW" altLang="zh-TW" sz="2800" dirty="0">
                <a:latin typeface="華康細圓體"/>
                <a:ea typeface="華康粗圓體" panose="020F0709000000000000" pitchFamily="49" charset="-120"/>
              </a:rPr>
              <a:t>於校園廁所安裝「生理用品保存盒」</a:t>
            </a:r>
            <a:r>
              <a:rPr lang="zh-TW" altLang="en-US" sz="2800" dirty="0">
                <a:latin typeface="華康細圓體"/>
                <a:ea typeface="華康粗圓體" panose="020F0709000000000000" pitchFamily="49" charset="-120"/>
              </a:rPr>
              <a:t>，並</a:t>
            </a:r>
            <a:r>
              <a:rPr lang="zh-TW" altLang="zh-TW" sz="2800" dirty="0">
                <a:latin typeface="華康細圓體"/>
                <a:ea typeface="華康粗圓體" panose="020F0709000000000000" pitchFamily="49" charset="-120"/>
              </a:rPr>
              <a:t>贊助生理用品供學生自主領取</a:t>
            </a:r>
            <a:r>
              <a:rPr lang="zh-TW" altLang="en-US" sz="2800" dirty="0">
                <a:latin typeface="華康細圓體"/>
                <a:ea typeface="華康粗圓體" panose="020F0709000000000000" pitchFamily="49" charset="-120"/>
              </a:rPr>
              <a:t>。</a:t>
            </a:r>
            <a:endParaRPr lang="en-US" altLang="zh-TW" sz="2800" dirty="0"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323734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60713" y="209052"/>
            <a:ext cx="8633430" cy="681495"/>
          </a:xfrm>
          <a:prstGeom prst="rect">
            <a:avLst/>
          </a:prstGeom>
          <a:ln>
            <a:noFill/>
          </a:ln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112</a:t>
            </a:r>
            <a:r>
              <a:rPr lang="zh-TW" altLang="en-US" sz="36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年生理用品超商兌換流程</a:t>
            </a:r>
            <a:r>
              <a:rPr lang="en-US" altLang="zh-TW" sz="36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</a:t>
            </a:r>
            <a:r>
              <a:rPr lang="zh-TW" altLang="en-US" sz="36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全家</a:t>
            </a:r>
            <a:r>
              <a:rPr lang="en-US" altLang="zh-TW" sz="3600" b="1" dirty="0" err="1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famiport</a:t>
            </a:r>
            <a:r>
              <a:rPr lang="en-US" altLang="zh-TW" sz="36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)</a:t>
            </a:r>
            <a:endParaRPr lang="en-US" sz="3600" b="1" dirty="0">
              <a:solidFill>
                <a:srgbClr val="0070C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94" y="890547"/>
            <a:ext cx="6888397" cy="51927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文字方塊 4"/>
          <p:cNvSpPr txBox="1"/>
          <p:nvPr/>
        </p:nvSpPr>
        <p:spPr>
          <a:xfrm>
            <a:off x="7368468" y="1686884"/>
            <a:ext cx="738664" cy="240065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zh-TW" sz="25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(10)</a:t>
            </a:r>
          </a:p>
          <a:p>
            <a:pPr algn="ctr">
              <a:lnSpc>
                <a:spcPts val="3000"/>
              </a:lnSpc>
            </a:pPr>
            <a:r>
              <a:rPr lang="zh-TW" altLang="en-US" sz="28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列印兌換券</a:t>
            </a:r>
            <a:endParaRPr lang="en-US" altLang="zh-TW" sz="2800" b="1" dirty="0">
              <a:solidFill>
                <a:srgbClr val="0070C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351009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92658" y="1633094"/>
            <a:ext cx="7886700" cy="988186"/>
          </a:xfrm>
        </p:spPr>
        <p:txBody>
          <a:bodyPr>
            <a:normAutofit fontScale="90000"/>
          </a:bodyPr>
          <a:lstStyle/>
          <a:p>
            <a:r>
              <a:rPr lang="zh-TW" altLang="en-US" dirty="0">
                <a:solidFill>
                  <a:srgbClr val="FF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國小試辦計畫與月經平權教育推廣</a:t>
            </a:r>
            <a:br>
              <a:rPr lang="en-US" altLang="zh-TW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</a:br>
            <a:endParaRPr lang="zh-TW" altLang="en-US" dirty="0">
              <a:solidFill>
                <a:srgbClr val="FF000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3" name="標題 1"/>
          <p:cNvSpPr txBox="1">
            <a:spLocks/>
          </p:cNvSpPr>
          <p:nvPr/>
        </p:nvSpPr>
        <p:spPr>
          <a:xfrm>
            <a:off x="692658" y="1633094"/>
            <a:ext cx="7886700" cy="416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zh-TW" altLang="en-US" sz="2800" dirty="0">
                <a:latin typeface="華康粗圓體" panose="020F0709000000000000" pitchFamily="49" charset="-120"/>
                <a:ea typeface="華康粗圓體" panose="020F0709000000000000" pitchFamily="49" charset="-120"/>
              </a:rPr>
              <a:t>由</a:t>
            </a:r>
            <a:r>
              <a:rPr lang="zh-TW" altLang="en-US" sz="2800" dirty="0">
                <a:solidFill>
                  <a:srgbClr val="FF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學校</a:t>
            </a:r>
            <a:r>
              <a:rPr lang="zh-TW" altLang="en-US" sz="2800" dirty="0">
                <a:latin typeface="華康粗圓體" panose="020F0709000000000000" pitchFamily="49" charset="-120"/>
                <a:ea typeface="華康粗圓體" panose="020F0709000000000000" pitchFamily="49" charset="-120"/>
              </a:rPr>
              <a:t>組成</a:t>
            </a:r>
            <a:r>
              <a:rPr lang="zh-TW" altLang="en-US" sz="2800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跨領域教師社群</a:t>
            </a:r>
            <a:r>
              <a:rPr lang="zh-TW" altLang="en-US" sz="2800" dirty="0">
                <a:latin typeface="華康粗圓體" panose="020F0709000000000000" pitchFamily="49" charset="-120"/>
                <a:ea typeface="華康粗圓體" panose="020F0709000000000000" pitchFamily="49" charset="-120"/>
              </a:rPr>
              <a:t>進行課程共備，於學期中融入各科</a:t>
            </a:r>
            <a:r>
              <a:rPr lang="zh-TW" altLang="en-US" sz="2800" dirty="0">
                <a:latin typeface="華康細圓體"/>
                <a:ea typeface="華康粗圓體" panose="020F0709000000000000" pitchFamily="49" charset="-120"/>
              </a:rPr>
              <a:t>教學內容，並布置</a:t>
            </a:r>
            <a:r>
              <a:rPr lang="zh-TW" altLang="en-US" sz="2800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衛教學習角落，</a:t>
            </a:r>
            <a:r>
              <a:rPr lang="zh-TW" altLang="en-US" sz="2800" dirty="0">
                <a:latin typeface="華康粗圓體" panose="020F0709000000000000" pitchFamily="49" charset="-120"/>
                <a:ea typeface="華康粗圓體" panose="020F0709000000000000" pitchFamily="49" charset="-120"/>
              </a:rPr>
              <a:t>設計相關活動。如</a:t>
            </a:r>
            <a:r>
              <a:rPr lang="zh-TW" altLang="en-US" sz="2800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書展</a:t>
            </a:r>
            <a:r>
              <a:rPr lang="zh-TW" altLang="en-US" sz="2800" dirty="0">
                <a:latin typeface="華康粗圓體" panose="020F0709000000000000" pitchFamily="49" charset="-120"/>
                <a:ea typeface="華康粗圓體" panose="020F0709000000000000" pitchFamily="49" charset="-120"/>
              </a:rPr>
              <a:t>、</a:t>
            </a:r>
            <a:r>
              <a:rPr lang="zh-TW" altLang="en-US" sz="2800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表演藝術</a:t>
            </a:r>
            <a:r>
              <a:rPr lang="zh-TW" altLang="en-US" sz="2800" dirty="0">
                <a:latin typeface="華康粗圓體" panose="020F0709000000000000" pitchFamily="49" charset="-120"/>
                <a:ea typeface="華康粗圓體" panose="020F0709000000000000" pitchFamily="49" charset="-120"/>
              </a:rPr>
              <a:t>、</a:t>
            </a:r>
            <a:r>
              <a:rPr lang="zh-TW" altLang="en-US" sz="2800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藝文競賽</a:t>
            </a:r>
            <a:r>
              <a:rPr lang="zh-TW" altLang="en-US" sz="2800" dirty="0">
                <a:latin typeface="華康粗圓體" panose="020F0709000000000000" pitchFamily="49" charset="-120"/>
                <a:ea typeface="華康粗圓體" panose="020F0709000000000000" pitchFamily="49" charset="-120"/>
              </a:rPr>
              <a:t>等</a:t>
            </a:r>
            <a:r>
              <a:rPr lang="zh-TW" altLang="en-US" sz="2800" dirty="0">
                <a:latin typeface="華康細圓體"/>
                <a:ea typeface="華康粗圓體" panose="020F0709000000000000" pitchFamily="49" charset="-120"/>
              </a:rPr>
              <a:t>。</a:t>
            </a:r>
            <a:endParaRPr lang="en-US" altLang="zh-TW" sz="2800" dirty="0"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505224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/>
          <p:cNvSpPr txBox="1">
            <a:spLocks/>
          </p:cNvSpPr>
          <p:nvPr/>
        </p:nvSpPr>
        <p:spPr>
          <a:xfrm>
            <a:off x="692658" y="1633094"/>
            <a:ext cx="7886700" cy="416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zh-TW" altLang="en-US" sz="2800" dirty="0">
                <a:latin typeface="華康粗圓體" panose="020F0709000000000000" pitchFamily="49" charset="-120"/>
                <a:ea typeface="華康粗圓體" panose="020F0709000000000000" pitchFamily="49" charset="-120"/>
              </a:rPr>
              <a:t>邀請</a:t>
            </a:r>
            <a:r>
              <a:rPr lang="zh-TW" altLang="en-US" sz="2800" dirty="0">
                <a:solidFill>
                  <a:srgbClr val="FF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社團法人全球小紅帽協會</a:t>
            </a:r>
            <a:r>
              <a:rPr lang="zh-TW" altLang="en-US" sz="2800" dirty="0">
                <a:latin typeface="華康粗圓體" panose="020F0709000000000000" pitchFamily="49" charset="-120"/>
                <a:ea typeface="華康粗圓體" panose="020F0709000000000000" pitchFamily="49" charset="-120"/>
              </a:rPr>
              <a:t>辦理教師增能工作坊，於開學前讓教師充分了解</a:t>
            </a:r>
            <a:r>
              <a:rPr lang="zh-TW" altLang="en-US" sz="2800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議題深化</a:t>
            </a:r>
            <a:r>
              <a:rPr lang="zh-TW" altLang="en-US" sz="2800" dirty="0">
                <a:latin typeface="華康粗圓體" panose="020F0709000000000000" pitchFamily="49" charset="-120"/>
                <a:ea typeface="華康粗圓體" panose="020F0709000000000000" pitchFamily="49" charset="-120"/>
              </a:rPr>
              <a:t>及</a:t>
            </a:r>
            <a:r>
              <a:rPr lang="zh-TW" altLang="en-US" sz="2800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課程設計方向</a:t>
            </a:r>
            <a:r>
              <a:rPr lang="zh-TW" altLang="en-US" sz="2800" dirty="0">
                <a:latin typeface="華康粗圓體" panose="020F0709000000000000" pitchFamily="49" charset="-120"/>
                <a:ea typeface="華康粗圓體" panose="020F0709000000000000" pitchFamily="49" charset="-120"/>
              </a:rPr>
              <a:t>。同時入校協辦月經教育活動。透過拼圖、桌遊及有獎徵答等方式，讓男女學生認識不同的衛生棉並</a:t>
            </a:r>
            <a:r>
              <a:rPr lang="zh-TW" altLang="en-US" sz="2800" dirty="0">
                <a:solidFill>
                  <a:srgbClr val="00B05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學會同理女性</a:t>
            </a:r>
            <a:r>
              <a:rPr lang="zh-TW" altLang="en-US" sz="2800" dirty="0">
                <a:latin typeface="華康粗圓體" panose="020F0709000000000000" pitchFamily="49" charset="-120"/>
                <a:ea typeface="華康粗圓體" panose="020F0709000000000000" pitchFamily="49" charset="-120"/>
              </a:rPr>
              <a:t>生理期不適的感受。</a:t>
            </a:r>
            <a:endParaRPr lang="en-US" altLang="zh-TW" sz="2800" dirty="0"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692658" y="1633094"/>
            <a:ext cx="7886700" cy="988186"/>
          </a:xfrm>
        </p:spPr>
        <p:txBody>
          <a:bodyPr>
            <a:normAutofit fontScale="90000"/>
          </a:bodyPr>
          <a:lstStyle/>
          <a:p>
            <a:r>
              <a:rPr lang="zh-TW" altLang="en-US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國小試辦計畫與月經平權教育推廣</a:t>
            </a:r>
            <a:br>
              <a:rPr lang="en-US" altLang="zh-TW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</a:br>
            <a:endParaRPr lang="zh-TW" altLang="en-US" dirty="0">
              <a:solidFill>
                <a:srgbClr val="FF000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634854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719525"/>
            <a:ext cx="8122158" cy="1075747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altLang="zh-TW" sz="5400" b="1" dirty="0">
                <a:solidFill>
                  <a:srgbClr val="FF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112</a:t>
            </a:r>
            <a:r>
              <a:rPr lang="zh-TW" altLang="en-US" sz="5400" b="1" dirty="0">
                <a:solidFill>
                  <a:srgbClr val="FF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年生理用品補助計畫說明</a:t>
            </a:r>
            <a:endParaRPr lang="en-US" sz="5400" b="1" dirty="0">
              <a:solidFill>
                <a:srgbClr val="FF000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28650" y="1676400"/>
            <a:ext cx="8265968" cy="412865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500"/>
              </a:lnSpc>
            </a:pPr>
            <a:r>
              <a:rPr lang="en-US" altLang="zh-TW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1.112</a:t>
            </a:r>
            <a:r>
              <a:rPr lang="zh-TW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年</a:t>
            </a:r>
            <a:r>
              <a:rPr lang="en-US" altLang="zh-TW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3</a:t>
            </a:r>
            <a:r>
              <a:rPr lang="zh-TW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月</a:t>
            </a:r>
            <a:r>
              <a:rPr lang="en-US" altLang="zh-TW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</a:t>
            </a:r>
            <a:r>
              <a:rPr lang="zh-TW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日起，納入本市公私立</a:t>
            </a:r>
            <a:r>
              <a:rPr lang="zh-TW" altLang="en-US" sz="3200" b="1" dirty="0">
                <a:solidFill>
                  <a:srgbClr val="FF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國小高年　</a:t>
            </a:r>
            <a:endParaRPr lang="en-US" altLang="zh-TW" sz="3200" b="1" dirty="0">
              <a:solidFill>
                <a:srgbClr val="FF000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>
              <a:lnSpc>
                <a:spcPts val="4500"/>
              </a:lnSpc>
            </a:pPr>
            <a:r>
              <a:rPr lang="zh-TW" altLang="en-US" sz="3200" b="1" dirty="0">
                <a:solidFill>
                  <a:srgbClr val="FF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　級</a:t>
            </a:r>
            <a:r>
              <a:rPr lang="zh-TW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女學生為補助對象。</a:t>
            </a:r>
            <a:endParaRPr lang="en-US" altLang="zh-TW" sz="3200" b="1" dirty="0">
              <a:solidFill>
                <a:schemeClr val="tx1">
                  <a:lumMod val="85000"/>
                  <a:lumOff val="15000"/>
                </a:schemeClr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>
              <a:lnSpc>
                <a:spcPts val="4500"/>
              </a:lnSpc>
            </a:pPr>
            <a:r>
              <a:rPr lang="en-US" altLang="zh-TW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2.</a:t>
            </a:r>
            <a:r>
              <a:rPr lang="zh-TW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新增通路商：</a:t>
            </a:r>
            <a:r>
              <a:rPr lang="zh-TW" altLang="en-US" sz="32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統一超商</a:t>
            </a:r>
            <a:r>
              <a:rPr lang="zh-TW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、</a:t>
            </a:r>
            <a:r>
              <a:rPr lang="zh-TW" altLang="en-US" sz="3200" b="1" dirty="0">
                <a:solidFill>
                  <a:srgbClr val="00B05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全家便利商店</a:t>
            </a:r>
            <a:r>
              <a:rPr lang="zh-TW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。</a:t>
            </a:r>
            <a:endParaRPr lang="en-US" altLang="zh-TW" sz="3200" b="1" dirty="0">
              <a:solidFill>
                <a:schemeClr val="tx1">
                  <a:lumMod val="85000"/>
                  <a:lumOff val="15000"/>
                </a:schemeClr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>
              <a:lnSpc>
                <a:spcPts val="4500"/>
              </a:lnSpc>
            </a:pPr>
            <a:r>
              <a:rPr lang="zh-TW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　含原來</a:t>
            </a:r>
            <a:r>
              <a:rPr lang="zh-TW" altLang="en-US" sz="3200" b="1" dirty="0">
                <a:solidFill>
                  <a:srgbClr val="FFC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萊爾富</a:t>
            </a:r>
            <a:r>
              <a:rPr lang="zh-TW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共三家超商系統，全國門市</a:t>
            </a:r>
            <a:endParaRPr lang="en-US" altLang="zh-TW" sz="3200" b="1" dirty="0">
              <a:solidFill>
                <a:schemeClr val="tx1">
                  <a:lumMod val="85000"/>
                  <a:lumOff val="15000"/>
                </a:schemeClr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>
              <a:lnSpc>
                <a:spcPts val="4500"/>
              </a:lnSpc>
            </a:pPr>
            <a:r>
              <a:rPr lang="zh-TW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　提供服務。</a:t>
            </a:r>
            <a:endParaRPr lang="en-US" altLang="zh-TW" sz="3200" b="1" dirty="0">
              <a:solidFill>
                <a:schemeClr val="tx1">
                  <a:lumMod val="85000"/>
                  <a:lumOff val="15000"/>
                </a:schemeClr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  <a:p>
            <a:pPr>
              <a:lnSpc>
                <a:spcPts val="4500"/>
              </a:lnSpc>
            </a:pPr>
            <a:r>
              <a:rPr lang="en-US" altLang="zh-TW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3.</a:t>
            </a:r>
            <a:r>
              <a:rPr lang="zh-TW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開放親子綁定</a:t>
            </a:r>
            <a:r>
              <a:rPr lang="zh-TW" altLang="en-US" sz="3200" b="1" dirty="0">
                <a:solidFill>
                  <a:srgbClr val="FF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家長帳號</a:t>
            </a:r>
            <a:r>
              <a:rPr lang="zh-TW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代領功能。</a:t>
            </a:r>
            <a:endParaRPr lang="en-US" altLang="zh-TW" sz="3200" b="1" dirty="0">
              <a:solidFill>
                <a:schemeClr val="tx1">
                  <a:lumMod val="85000"/>
                  <a:lumOff val="15000"/>
                </a:schemeClr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836041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365127"/>
            <a:ext cx="8040565" cy="5604850"/>
          </a:xfrm>
        </p:spPr>
        <p:txBody>
          <a:bodyPr>
            <a:normAutofit/>
          </a:bodyPr>
          <a:lstStyle/>
          <a:p>
            <a:pPr>
              <a:lnSpc>
                <a:spcPts val="4500"/>
              </a:lnSpc>
            </a:pPr>
            <a:br>
              <a:rPr lang="en-US" altLang="zh-TW" sz="3200" b="1" dirty="0">
                <a:latin typeface="華康粗圓體" panose="020F0709000000000000" pitchFamily="49" charset="-120"/>
                <a:ea typeface="華康粗圓體" panose="020F0709000000000000" pitchFamily="49" charset="-120"/>
              </a:rPr>
            </a:br>
            <a:r>
              <a:rPr lang="en-US" altLang="zh-TW" sz="3200" b="1" dirty="0">
                <a:latin typeface="華康粗圓體" panose="020F0709000000000000" pitchFamily="49" charset="-120"/>
                <a:ea typeface="華康粗圓體" panose="020F0709000000000000" pitchFamily="49" charset="-120"/>
              </a:rPr>
              <a:t>4.</a:t>
            </a:r>
            <a:r>
              <a:rPr lang="zh-TW" altLang="en-US" sz="3200" b="1" dirty="0">
                <a:latin typeface="華康粗圓體" panose="020F0709000000000000" pitchFamily="49" charset="-120"/>
                <a:ea typeface="華康粗圓體" panose="020F0709000000000000" pitchFamily="49" charset="-120"/>
              </a:rPr>
              <a:t>每人每月發放</a:t>
            </a:r>
            <a:r>
              <a:rPr lang="en-US" altLang="zh-TW" sz="3200" b="1" dirty="0">
                <a:solidFill>
                  <a:srgbClr val="FF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100</a:t>
            </a:r>
            <a:r>
              <a:rPr lang="zh-TW" altLang="en-US" sz="3200" b="1" dirty="0">
                <a:latin typeface="華康粗圓體" panose="020F0709000000000000" pitchFamily="49" charset="-120"/>
                <a:ea typeface="華康粗圓體" panose="020F0709000000000000" pitchFamily="49" charset="-120"/>
              </a:rPr>
              <a:t>元兌換券</a:t>
            </a:r>
            <a:r>
              <a:rPr lang="en-US" altLang="zh-TW" sz="3200" b="1" dirty="0">
                <a:solidFill>
                  <a:srgbClr val="FF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2</a:t>
            </a:r>
            <a:r>
              <a:rPr lang="zh-TW" altLang="en-US" sz="3200" b="1" dirty="0">
                <a:latin typeface="華康粗圓體" panose="020F0709000000000000" pitchFamily="49" charset="-120"/>
                <a:ea typeface="華康粗圓體" panose="020F0709000000000000" pitchFamily="49" charset="-120"/>
              </a:rPr>
              <a:t>張。一券一</a:t>
            </a:r>
            <a:br>
              <a:rPr lang="en-US" altLang="zh-TW" sz="3200" b="1" dirty="0">
                <a:latin typeface="華康粗圓體" panose="020F0709000000000000" pitchFamily="49" charset="-120"/>
                <a:ea typeface="華康粗圓體" panose="020F0709000000000000" pitchFamily="49" charset="-120"/>
              </a:rPr>
            </a:br>
            <a:r>
              <a:rPr lang="en-US" altLang="zh-TW" sz="3200" b="1" dirty="0">
                <a:latin typeface="華康粗圓體" panose="020F0709000000000000" pitchFamily="49" charset="-120"/>
                <a:ea typeface="華康粗圓體" panose="020F0709000000000000" pitchFamily="49" charset="-120"/>
              </a:rPr>
              <a:t>  </a:t>
            </a:r>
            <a:r>
              <a:rPr lang="zh-TW" altLang="en-US" sz="3200" b="1" dirty="0">
                <a:latin typeface="華康粗圓體" panose="020F0709000000000000" pitchFamily="49" charset="-120"/>
                <a:ea typeface="華康粗圓體" panose="020F0709000000000000" pitchFamily="49" charset="-120"/>
              </a:rPr>
              <a:t>物，</a:t>
            </a:r>
            <a:r>
              <a:rPr lang="zh-TW" altLang="en-US" sz="3200" b="1" dirty="0">
                <a:solidFill>
                  <a:srgbClr val="00B05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不找零</a:t>
            </a:r>
            <a:r>
              <a:rPr lang="zh-TW" altLang="en-US" sz="3200" b="1" dirty="0">
                <a:latin typeface="華康粗圓體" panose="020F0709000000000000" pitchFamily="49" charset="-120"/>
                <a:ea typeface="華康粗圓體" panose="020F0709000000000000" pitchFamily="49" charset="-120"/>
              </a:rPr>
              <a:t>亦</a:t>
            </a:r>
            <a:r>
              <a:rPr lang="zh-TW" altLang="en-US" sz="3200" b="1" dirty="0">
                <a:solidFill>
                  <a:srgbClr val="00B05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不可補差額</a:t>
            </a:r>
            <a:r>
              <a:rPr lang="zh-TW" altLang="en-US" sz="3200" b="1" dirty="0">
                <a:latin typeface="華康粗圓體" panose="020F0709000000000000" pitchFamily="49" charset="-120"/>
                <a:ea typeface="華康粗圓體" panose="020F0709000000000000" pitchFamily="49" charset="-120"/>
              </a:rPr>
              <a:t>。每張效期為</a:t>
            </a:r>
            <a:r>
              <a:rPr lang="en-US" altLang="zh-TW" sz="3200" b="1" dirty="0">
                <a:latin typeface="華康粗圓體" panose="020F0709000000000000" pitchFamily="49" charset="-120"/>
                <a:ea typeface="華康粗圓體" panose="020F0709000000000000" pitchFamily="49" charset="-120"/>
              </a:rPr>
              <a:t>2 </a:t>
            </a:r>
            <a:br>
              <a:rPr lang="en-US" altLang="zh-TW" sz="3200" b="1" dirty="0">
                <a:latin typeface="華康粗圓體" panose="020F0709000000000000" pitchFamily="49" charset="-120"/>
                <a:ea typeface="華康粗圓體" panose="020F0709000000000000" pitchFamily="49" charset="-120"/>
              </a:rPr>
            </a:br>
            <a:r>
              <a:rPr lang="en-US" altLang="zh-TW" sz="3200" b="1" dirty="0">
                <a:latin typeface="華康粗圓體" panose="020F0709000000000000" pitchFamily="49" charset="-120"/>
                <a:ea typeface="華康粗圓體" panose="020F0709000000000000" pitchFamily="49" charset="-120"/>
              </a:rPr>
              <a:t>  </a:t>
            </a:r>
            <a:r>
              <a:rPr lang="zh-TW" altLang="en-US" sz="3200" b="1" dirty="0">
                <a:latin typeface="華康粗圓體" panose="020F0709000000000000" pitchFamily="49" charset="-120"/>
                <a:ea typeface="華康粗圓體" panose="020F0709000000000000" pitchFamily="49" charset="-120"/>
              </a:rPr>
              <a:t>個月，如</a:t>
            </a:r>
            <a:r>
              <a:rPr lang="en-US" altLang="zh-TW" sz="3200" b="1" dirty="0">
                <a:latin typeface="華康粗圓體" panose="020F0709000000000000" pitchFamily="49" charset="-120"/>
                <a:ea typeface="華康粗圓體" panose="020F0709000000000000" pitchFamily="49" charset="-120"/>
              </a:rPr>
              <a:t>3</a:t>
            </a:r>
            <a:r>
              <a:rPr lang="zh-TW" altLang="en-US" sz="3200" b="1" dirty="0">
                <a:latin typeface="華康粗圓體" panose="020F0709000000000000" pitchFamily="49" charset="-120"/>
                <a:ea typeface="華康粗圓體" panose="020F0709000000000000" pitchFamily="49" charset="-120"/>
              </a:rPr>
              <a:t>月券效期為</a:t>
            </a:r>
            <a:r>
              <a:rPr lang="en-US" altLang="zh-TW" sz="3200" b="1" dirty="0">
                <a:solidFill>
                  <a:srgbClr val="00B05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3</a:t>
            </a:r>
            <a:r>
              <a:rPr lang="zh-TW" altLang="en-US" sz="3200" b="1" dirty="0">
                <a:solidFill>
                  <a:srgbClr val="00B05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月</a:t>
            </a:r>
            <a:r>
              <a:rPr lang="en-US" altLang="zh-TW" sz="3200" b="1" dirty="0">
                <a:solidFill>
                  <a:srgbClr val="00B05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</a:t>
            </a:r>
            <a:r>
              <a:rPr lang="zh-TW" altLang="en-US" sz="3200" b="1" dirty="0">
                <a:solidFill>
                  <a:srgbClr val="00B05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日</a:t>
            </a:r>
            <a:r>
              <a:rPr lang="zh-TW" altLang="en-US" sz="3200" b="1" dirty="0">
                <a:latin typeface="華康粗圓體" panose="020F0709000000000000" pitchFamily="49" charset="-120"/>
                <a:ea typeface="華康粗圓體" panose="020F0709000000000000" pitchFamily="49" charset="-120"/>
              </a:rPr>
              <a:t>到</a:t>
            </a:r>
            <a:r>
              <a:rPr lang="en-US" altLang="zh-TW" sz="3200" b="1" dirty="0">
                <a:solidFill>
                  <a:srgbClr val="00B05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4</a:t>
            </a:r>
            <a:r>
              <a:rPr lang="zh-TW" altLang="en-US" sz="3200" b="1" dirty="0">
                <a:solidFill>
                  <a:srgbClr val="00B05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月</a:t>
            </a:r>
            <a:r>
              <a:rPr lang="en-US" altLang="zh-TW" sz="3200" b="1" dirty="0">
                <a:solidFill>
                  <a:srgbClr val="00B05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30</a:t>
            </a:r>
            <a:r>
              <a:rPr lang="zh-TW" altLang="en-US" sz="3200" b="1" dirty="0">
                <a:solidFill>
                  <a:srgbClr val="00B05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日</a:t>
            </a:r>
            <a:r>
              <a:rPr lang="zh-TW" altLang="en-US" sz="3200" b="1" dirty="0">
                <a:latin typeface="華康粗圓體" panose="020F0709000000000000" pitchFamily="49" charset="-120"/>
                <a:ea typeface="華康粗圓體" panose="020F0709000000000000" pitchFamily="49" charset="-120"/>
              </a:rPr>
              <a:t>。</a:t>
            </a:r>
            <a:br>
              <a:rPr lang="en-US" altLang="zh-TW" sz="3200" b="1" dirty="0">
                <a:latin typeface="華康粗圓體" panose="020F0709000000000000" pitchFamily="49" charset="-120"/>
                <a:ea typeface="華康粗圓體" panose="020F0709000000000000" pitchFamily="49" charset="-120"/>
              </a:rPr>
            </a:br>
            <a:r>
              <a:rPr lang="en-US" altLang="zh-TW" sz="3200" b="1" dirty="0">
                <a:latin typeface="華康粗圓體" panose="020F0709000000000000" pitchFamily="49" charset="-120"/>
                <a:ea typeface="華康粗圓體" panose="020F0709000000000000" pitchFamily="49" charset="-120"/>
              </a:rPr>
              <a:t>5.</a:t>
            </a:r>
            <a:r>
              <a:rPr lang="zh-TW" altLang="en-US" sz="3200" b="1" dirty="0">
                <a:latin typeface="華康粗圓體" panose="020F0709000000000000" pitchFamily="49" charset="-120"/>
                <a:ea typeface="華康粗圓體" panose="020F0709000000000000" pitchFamily="49" charset="-120"/>
              </a:rPr>
              <a:t>三種方式派送。學生出示</a:t>
            </a:r>
            <a:r>
              <a:rPr lang="zh-TW" altLang="en-US" sz="3200" b="1" dirty="0">
                <a:solidFill>
                  <a:srgbClr val="FF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手機</a:t>
            </a:r>
            <a:r>
              <a:rPr lang="en-US" altLang="zh-TW" sz="3200" b="1" dirty="0">
                <a:solidFill>
                  <a:srgbClr val="FF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APP</a:t>
            </a:r>
            <a:r>
              <a:rPr lang="zh-TW" altLang="en-US" sz="3200" b="1" dirty="0">
                <a:latin typeface="華康粗圓體" panose="020F0709000000000000" pitchFamily="49" charset="-120"/>
                <a:ea typeface="華康粗圓體" panose="020F0709000000000000" pitchFamily="49" charset="-120"/>
              </a:rPr>
              <a:t>、從</a:t>
            </a:r>
            <a:r>
              <a:rPr lang="zh-TW" altLang="en-US" sz="3200" b="1" dirty="0">
                <a:solidFill>
                  <a:srgbClr val="FF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網</a:t>
            </a:r>
            <a:br>
              <a:rPr lang="en-US" altLang="zh-TW" sz="3200" b="1" dirty="0">
                <a:solidFill>
                  <a:srgbClr val="FF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</a:br>
            <a:r>
              <a:rPr lang="en-US" altLang="zh-TW" sz="3200" b="1" dirty="0">
                <a:solidFill>
                  <a:srgbClr val="FF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  </a:t>
            </a:r>
            <a:r>
              <a:rPr lang="zh-TW" altLang="en-US" sz="3200" b="1" dirty="0">
                <a:solidFill>
                  <a:srgbClr val="FF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頁列印</a:t>
            </a:r>
            <a:r>
              <a:rPr lang="zh-TW" altLang="en-US" sz="3200" b="1" dirty="0">
                <a:latin typeface="華康粗圓體" panose="020F0709000000000000" pitchFamily="49" charset="-120"/>
                <a:ea typeface="華康粗圓體" panose="020F0709000000000000" pitchFamily="49" charset="-120"/>
              </a:rPr>
              <a:t>條碼，或超商機台</a:t>
            </a:r>
            <a:r>
              <a:rPr lang="zh-TW" altLang="en-US" sz="3200" b="1" dirty="0">
                <a:solidFill>
                  <a:srgbClr val="FF000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列印小白單</a:t>
            </a:r>
            <a:r>
              <a:rPr lang="zh-TW" altLang="en-US" sz="3200" b="1" dirty="0">
                <a:latin typeface="華康粗圓體" panose="020F0709000000000000" pitchFamily="49" charset="-120"/>
                <a:ea typeface="華康粗圓體" panose="020F0709000000000000" pitchFamily="49" charset="-120"/>
              </a:rPr>
              <a:t>。</a:t>
            </a:r>
            <a:br>
              <a:rPr lang="en-US" altLang="zh-TW" sz="3200" b="1" dirty="0">
                <a:latin typeface="華康粗圓體" panose="020F0709000000000000" pitchFamily="49" charset="-120"/>
                <a:ea typeface="華康粗圓體" panose="020F0709000000000000" pitchFamily="49" charset="-120"/>
              </a:rPr>
            </a:br>
            <a:endParaRPr lang="en-US" sz="3200" b="1" dirty="0"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628650" y="719525"/>
            <a:ext cx="8122158" cy="107574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54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112</a:t>
            </a:r>
            <a:r>
              <a:rPr lang="zh-TW" altLang="en-US" sz="54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年生理用品補助計畫說明</a:t>
            </a:r>
            <a:endParaRPr lang="en-US" sz="5400" b="1" dirty="0">
              <a:solidFill>
                <a:srgbClr val="0070C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10375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003554" y="280613"/>
            <a:ext cx="6174486" cy="1075747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altLang="zh-TW" sz="44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112</a:t>
            </a:r>
            <a:r>
              <a:rPr lang="zh-TW" altLang="en-US" sz="44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年生理用品兌換畫面</a:t>
            </a:r>
            <a:r>
              <a:rPr lang="en-US" altLang="zh-TW" sz="44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-1</a:t>
            </a:r>
            <a:endParaRPr lang="en-US" sz="4400" b="1" dirty="0">
              <a:solidFill>
                <a:srgbClr val="0070C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7011587-529C-C9E9-2AC9-6BA1045BAD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7652" y="1447800"/>
            <a:ext cx="2303629" cy="49852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0F786048-FEF1-32F1-73BC-50ADEF5BE6E5}"/>
              </a:ext>
            </a:extLst>
          </p:cNvPr>
          <p:cNvSpPr txBox="1"/>
          <p:nvPr/>
        </p:nvSpPr>
        <p:spPr>
          <a:xfrm>
            <a:off x="1611186" y="1356360"/>
            <a:ext cx="31165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2000" b="1" dirty="0">
                <a:solidFill>
                  <a:srgbClr val="FF669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個人服務</a:t>
            </a:r>
            <a:r>
              <a:rPr kumimoji="1" lang="en-US" altLang="zh-TW" sz="2000" b="1" dirty="0">
                <a:solidFill>
                  <a:srgbClr val="FF669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</a:t>
            </a:r>
            <a:r>
              <a:rPr kumimoji="1" lang="zh-TW" altLang="en-US" sz="2000" b="1" dirty="0">
                <a:solidFill>
                  <a:srgbClr val="FF669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生理用品兌換券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10EAFDFC-14DF-DDF1-23CD-EA10ED1E76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7044" y="1434239"/>
            <a:ext cx="2303630" cy="49852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向左箭號 8"/>
          <p:cNvSpPr/>
          <p:nvPr/>
        </p:nvSpPr>
        <p:spPr>
          <a:xfrm rot="1757235">
            <a:off x="3481977" y="3407861"/>
            <a:ext cx="1046392" cy="569697"/>
          </a:xfrm>
          <a:prstGeom prst="leftArrow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0D3A598F-F264-2531-C015-44BD88E89271}"/>
              </a:ext>
            </a:extLst>
          </p:cNvPr>
          <p:cNvSpPr txBox="1"/>
          <p:nvPr/>
        </p:nvSpPr>
        <p:spPr>
          <a:xfrm>
            <a:off x="6403337" y="1356360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2000" b="1" dirty="0">
                <a:solidFill>
                  <a:srgbClr val="FF669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選擇兌換</a:t>
            </a:r>
          </a:p>
        </p:txBody>
      </p:sp>
      <p:sp>
        <p:nvSpPr>
          <p:cNvPr id="11" name="橢圓 10"/>
          <p:cNvSpPr/>
          <p:nvPr/>
        </p:nvSpPr>
        <p:spPr>
          <a:xfrm>
            <a:off x="2041559" y="2727155"/>
            <a:ext cx="1528630" cy="922351"/>
          </a:xfrm>
          <a:prstGeom prst="ellipse">
            <a:avLst/>
          </a:prstGeom>
          <a:noFill/>
          <a:ln w="38100">
            <a:solidFill>
              <a:srgbClr val="FF006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圓角矩形 11"/>
          <p:cNvSpPr/>
          <p:nvPr/>
        </p:nvSpPr>
        <p:spPr>
          <a:xfrm>
            <a:off x="5913032" y="1946554"/>
            <a:ext cx="2191197" cy="1160890"/>
          </a:xfrm>
          <a:prstGeom prst="roundRect">
            <a:avLst/>
          </a:prstGeom>
          <a:noFill/>
          <a:ln w="38100">
            <a:solidFill>
              <a:srgbClr val="FF006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61446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4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96296E-6 L -0.00034 0.13611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1" animBg="1"/>
      <p:bldP spid="12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003554" y="280613"/>
            <a:ext cx="6174486" cy="1075747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altLang="zh-TW" sz="44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112</a:t>
            </a:r>
            <a:r>
              <a:rPr lang="zh-TW" altLang="en-US" sz="44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年生理用品兌換畫面</a:t>
            </a:r>
            <a:r>
              <a:rPr lang="en-US" altLang="zh-TW" sz="4400" b="1" dirty="0">
                <a:solidFill>
                  <a:srgbClr val="0070C0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-2</a:t>
            </a:r>
            <a:endParaRPr lang="en-US" sz="4400" b="1" dirty="0">
              <a:solidFill>
                <a:srgbClr val="0070C0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3DD9FE96-2A33-6A84-7B98-65981125D1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6539" y="1463618"/>
            <a:ext cx="2303629" cy="49852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圓角矩形 11"/>
          <p:cNvSpPr/>
          <p:nvPr/>
        </p:nvSpPr>
        <p:spPr>
          <a:xfrm>
            <a:off x="2242754" y="2736308"/>
            <a:ext cx="2191197" cy="2201452"/>
          </a:xfrm>
          <a:prstGeom prst="roundRect">
            <a:avLst/>
          </a:prstGeom>
          <a:noFill/>
          <a:ln w="38100">
            <a:solidFill>
              <a:srgbClr val="FF006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DAEF8941-24A9-2135-85D7-9BE5DD67BD34}"/>
              </a:ext>
            </a:extLst>
          </p:cNvPr>
          <p:cNvSpPr txBox="1"/>
          <p:nvPr/>
        </p:nvSpPr>
        <p:spPr>
          <a:xfrm>
            <a:off x="2784349" y="1355218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2000" b="1" dirty="0">
                <a:solidFill>
                  <a:srgbClr val="FF669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選擇通路</a:t>
            </a: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DC1FDBEC-0DD0-2823-2E7F-0B5255AFD2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8728" y="1463618"/>
            <a:ext cx="2266701" cy="49053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D5988ABE-3BAA-7F70-53F3-927E2DB880F5}"/>
              </a:ext>
            </a:extLst>
          </p:cNvPr>
          <p:cNvSpPr txBox="1"/>
          <p:nvPr/>
        </p:nvSpPr>
        <p:spPr>
          <a:xfrm>
            <a:off x="5908728" y="1355218"/>
            <a:ext cx="2236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2000" b="1" dirty="0">
                <a:solidFill>
                  <a:srgbClr val="FF6699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確認通路注意事項</a:t>
            </a:r>
          </a:p>
        </p:txBody>
      </p:sp>
      <p:sp>
        <p:nvSpPr>
          <p:cNvPr id="16" name="圓角矩形 15"/>
          <p:cNvSpPr/>
          <p:nvPr/>
        </p:nvSpPr>
        <p:spPr>
          <a:xfrm>
            <a:off x="5931384" y="2736307"/>
            <a:ext cx="2191197" cy="2551309"/>
          </a:xfrm>
          <a:prstGeom prst="roundRect">
            <a:avLst/>
          </a:prstGeom>
          <a:noFill/>
          <a:ln w="38100">
            <a:solidFill>
              <a:srgbClr val="FF006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80713">
            <a:off x="7661431" y="4737752"/>
            <a:ext cx="1314244" cy="1314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26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</p:bldLst>
  </p:timing>
</p:sld>
</file>

<file path=ppt/theme/theme1.xml><?xml version="1.0" encoding="utf-8"?>
<a:theme xmlns:a="http://schemas.openxmlformats.org/drawingml/2006/main" name="教育局ppt0107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教育局ppt草稿" id="{D552411A-B0EC-9547-BEF1-72669456C8CD}" vid="{15C5E784-3144-334D-A20C-F654F12D2C8D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教育局ppt0107</Template>
  <TotalTime>683</TotalTime>
  <Words>889</Words>
  <Application>Microsoft Office PowerPoint</Application>
  <PresentationFormat>如螢幕大小 (4:3)</PresentationFormat>
  <Paragraphs>118</Paragraphs>
  <Slides>30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30</vt:i4>
      </vt:variant>
    </vt:vector>
  </HeadingPairs>
  <TitlesOfParts>
    <vt:vector size="38" baseType="lpstr">
      <vt:lpstr>華康粗圓體</vt:lpstr>
      <vt:lpstr>華康細圓體</vt:lpstr>
      <vt:lpstr>Microsoft JhengHei</vt:lpstr>
      <vt:lpstr>新細明體</vt:lpstr>
      <vt:lpstr>Arial</vt:lpstr>
      <vt:lpstr>Calibri</vt:lpstr>
      <vt:lpstr>Calibri Light</vt:lpstr>
      <vt:lpstr>教育局ppt0107</vt:lpstr>
      <vt:lpstr>112年度國小女性生理用品補助計畫</vt:lpstr>
      <vt:lpstr>計畫緣起</vt:lpstr>
      <vt:lpstr>計畫緣起</vt:lpstr>
      <vt:lpstr>國小試辦計畫與月經平權教育推廣 </vt:lpstr>
      <vt:lpstr>國小試辦計畫與月經平權教育推廣 </vt:lpstr>
      <vt:lpstr>112年生理用品補助計畫說明</vt:lpstr>
      <vt:lpstr> 4.每人每月發放100元兌換券2張。一券一   物，不找零亦不可補差額。每張效期為2    個月，如3月券效期為3月1日到4月30日。 5.三種方式派送。學生出示手機APP、從網   頁列印條碼，或超商機台列印小白單。 </vt:lpstr>
      <vt:lpstr>112年生理用品兌換畫面-1</vt:lpstr>
      <vt:lpstr>112年生理用品兌換畫面-2</vt:lpstr>
      <vt:lpstr>112年生理用品兌換畫面-3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Windows 使用者</dc:creator>
  <cp:lastModifiedBy>user</cp:lastModifiedBy>
  <cp:revision>68</cp:revision>
  <dcterms:created xsi:type="dcterms:W3CDTF">2018-01-15T04:46:59Z</dcterms:created>
  <dcterms:modified xsi:type="dcterms:W3CDTF">2023-03-07T02:02:57Z</dcterms:modified>
</cp:coreProperties>
</file>