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87" r:id="rId9"/>
    <p:sldId id="289" r:id="rId10"/>
    <p:sldId id="300" r:id="rId11"/>
    <p:sldId id="288" r:id="rId12"/>
    <p:sldId id="286" r:id="rId13"/>
    <p:sldId id="293" r:id="rId14"/>
    <p:sldId id="296" r:id="rId15"/>
    <p:sldId id="295" r:id="rId16"/>
    <p:sldId id="297" r:id="rId17"/>
    <p:sldId id="291" r:id="rId18"/>
    <p:sldId id="264" r:id="rId19"/>
    <p:sldId id="272" r:id="rId20"/>
    <p:sldId id="298" r:id="rId21"/>
    <p:sldId id="299" r:id="rId22"/>
  </p:sldIdLst>
  <p:sldSz cx="9144000" cy="6858000" type="overhead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0BC"/>
    <a:srgbClr val="EF7A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D4324E-DA92-4860-A806-FD28293149D5}" type="datetimeFigureOut">
              <a:rPr lang="fr-CA" altLang="zh-TW" smtClean="0"/>
              <a:pPr>
                <a:defRPr/>
              </a:pPr>
              <a:t>2015-09-18</a:t>
            </a:fld>
            <a:endParaRPr lang="fr-CA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AC42AC3-2269-4E7A-ABB4-477623227439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9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-1981200" y="404813"/>
            <a:ext cx="6400800" cy="69373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solidFill>
                  <a:srgbClr val="002060"/>
                </a:solidFill>
                <a:latin typeface="華康粗圓體" pitchFamily="49" charset="-120"/>
                <a:ea typeface="華康粗圓體" pitchFamily="49" charset="-120"/>
              </a:rPr>
              <a:t>歡迎聆聽</a:t>
            </a:r>
            <a:endParaRPr lang="fr-CA" sz="2800" dirty="0" smtClean="0">
              <a:solidFill>
                <a:srgbClr val="00206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224136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6000" dirty="0" smtClean="0">
                <a:solidFill>
                  <a:srgbClr val="F6B0BC"/>
                </a:solidFill>
                <a:latin typeface="華康方圓體W7" pitchFamily="81" charset="-120"/>
                <a:ea typeface="華康方圓體W7" pitchFamily="81" charset="-120"/>
              </a:rPr>
              <a:t>綜合領域課程介紹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003800" y="5013325"/>
            <a:ext cx="3527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4">
                  <a:lumMod val="50000"/>
                </a:schemeClr>
              </a:solidFill>
              <a:latin typeface="華康粗圓體" pitchFamily="49" charset="-120"/>
              <a:ea typeface="華康粗圓體" pitchFamily="49" charset="-120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  <a:cs typeface="+mn-cs"/>
              </a:rPr>
              <a:t>資料來源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  <a:cs typeface="+mn-cs"/>
              </a:rPr>
              <a:t>: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  <a:cs typeface="+mn-cs"/>
              </a:rPr>
              <a:t>綜合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  <a:cs typeface="+mn-cs"/>
              </a:rPr>
              <a:t>領域老師群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華康粗圓體" pitchFamily="49" charset="-120"/>
              <a:ea typeface="華康粗圓體" pitchFamily="49" charset="-120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  <a:cs typeface="Arial" charset="0"/>
              </a:rPr>
              <a:t>報告：陳曉郁</a:t>
            </a:r>
            <a:endParaRPr lang="zh-TW" altLang="en-GB" dirty="0">
              <a:solidFill>
                <a:schemeClr val="accent4">
                  <a:lumMod val="50000"/>
                </a:schemeClr>
              </a:solidFill>
              <a:latin typeface="華康粗圓體" pitchFamily="49" charset="-120"/>
              <a:ea typeface="華康粗圓體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82" y="2060848"/>
            <a:ext cx="4376104" cy="2926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0000">
            <a:off x="5093795" y="1447800"/>
            <a:ext cx="342998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899592" y="83671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火柴使用</a:t>
            </a:r>
            <a:endParaRPr lang="zh-TW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23928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濾水器製作</a:t>
            </a:r>
            <a:endParaRPr lang="zh-TW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無具野炊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95292">
            <a:off x="2492017" y="1259290"/>
            <a:ext cx="4628999" cy="309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283794"/>
            <a:ext cx="3713237" cy="2485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5" r="16458"/>
          <a:stretch/>
        </p:blipFill>
        <p:spPr>
          <a:xfrm rot="1142763">
            <a:off x="5371283" y="3180094"/>
            <a:ext cx="3383309" cy="295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3312368" cy="29523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106688" cy="1143000"/>
          </a:xfrm>
        </p:spPr>
        <p:txBody>
          <a:bodyPr>
            <a:noAutofit/>
          </a:bodyPr>
          <a:lstStyle/>
          <a:p>
            <a:r>
              <a:rPr lang="zh-TW" altLang="en-US" sz="7200" u="sng" dirty="0" smtClean="0">
                <a:solidFill>
                  <a:srgbClr val="7030A0"/>
                </a:solidFill>
                <a:latin typeface="華康平劇體W7" pitchFamily="81" charset="-120"/>
                <a:ea typeface="華康平劇體W7" pitchFamily="81" charset="-120"/>
              </a:rPr>
              <a:t>輔導科</a:t>
            </a:r>
            <a:endParaRPr lang="zh-TW" altLang="en-US" sz="7200" u="sng" dirty="0">
              <a:solidFill>
                <a:srgbClr val="7030A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3568" y="2924944"/>
            <a:ext cx="3610744" cy="3201219"/>
          </a:xfrm>
          <a:solidFill>
            <a:schemeClr val="accent5">
              <a:lumMod val="40000"/>
              <a:lumOff val="60000"/>
              <a:alpha val="33000"/>
            </a:schemeClr>
          </a:solidFill>
        </p:spPr>
        <p:txBody>
          <a:bodyPr numCol="1">
            <a:no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自我認識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生活適應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人際相處</a:t>
            </a:r>
            <a:endParaRPr lang="en-US" altLang="zh-TW" sz="4000" dirty="0" smtClean="0">
              <a:latin typeface="+mj-ea"/>
              <a:ea typeface="+mj-ea"/>
            </a:endParaRPr>
          </a:p>
        </p:txBody>
      </p:sp>
      <p:sp>
        <p:nvSpPr>
          <p:cNvPr id="12" name="內容版面配置區 3"/>
          <p:cNvSpPr>
            <a:spLocks noGrp="1"/>
          </p:cNvSpPr>
          <p:nvPr>
            <p:ph sz="half" idx="4"/>
          </p:nvPr>
        </p:nvSpPr>
        <p:spPr>
          <a:xfrm>
            <a:off x="4716016" y="2924944"/>
            <a:ext cx="3744416" cy="3201219"/>
          </a:xfrm>
          <a:solidFill>
            <a:schemeClr val="accent5">
              <a:lumMod val="40000"/>
              <a:lumOff val="60000"/>
              <a:alpha val="33000"/>
            </a:schemeClr>
          </a:solidFill>
        </p:spPr>
        <p:txBody>
          <a:bodyPr numCol="1">
            <a:no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性別教育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生涯探索</a:t>
            </a:r>
            <a:endParaRPr lang="zh-TW" altLang="en-US" sz="4000" dirty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同理心與助人</a:t>
            </a:r>
            <a:endParaRPr lang="en-US" altLang="zh-TW" sz="4000" dirty="0" smtClean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770" y="1772816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4000" dirty="0">
                <a:solidFill>
                  <a:prstClr val="white"/>
                </a:solidFill>
              </a:rPr>
              <a:t>自我生活管理</a:t>
            </a:r>
            <a:endParaRPr lang="en-US" altLang="zh-TW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0152" y="908720"/>
            <a:ext cx="2664296" cy="1296144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上課情形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26" name="Picture 2" descr="D:\曉郁\平日與學生的照片\101九年the last\IMG_46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4992554" cy="3744416"/>
          </a:xfrm>
          <a:prstGeom prst="rect">
            <a:avLst/>
          </a:prstGeom>
          <a:noFill/>
        </p:spPr>
      </p:pic>
      <p:pic>
        <p:nvPicPr>
          <p:cNvPr id="1027" name="Picture 3" descr="D:\曉郁\平日與學生的照片\101趣味視障體驗(918)\IMG_3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140968"/>
            <a:ext cx="4523995" cy="339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曉郁\教學\歷年各類學生作品\善意傳出去小卡\IMG_42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4966" b="6897"/>
          <a:stretch>
            <a:fillRect/>
          </a:stretch>
        </p:blipFill>
        <p:spPr bwMode="auto">
          <a:xfrm>
            <a:off x="0" y="260648"/>
            <a:ext cx="5292080" cy="3888432"/>
          </a:xfrm>
          <a:prstGeom prst="rect">
            <a:avLst/>
          </a:prstGeom>
          <a:noFill/>
        </p:spPr>
      </p:pic>
      <p:pic>
        <p:nvPicPr>
          <p:cNvPr id="4099" name="Picture 3" descr="D:\曉郁\教學\歷年各類學生作品\善意傳出去小卡\IMG_43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14138" b="6617"/>
          <a:stretch>
            <a:fillRect/>
          </a:stretch>
        </p:blipFill>
        <p:spPr bwMode="auto">
          <a:xfrm rot="5400000">
            <a:off x="4147840" y="1476896"/>
            <a:ext cx="5996384" cy="3563888"/>
          </a:xfrm>
          <a:prstGeom prst="rect">
            <a:avLst/>
          </a:prstGeom>
          <a:noFill/>
        </p:spPr>
      </p:pic>
      <p:pic>
        <p:nvPicPr>
          <p:cNvPr id="8" name="圖片 7" descr="heart_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429000"/>
            <a:ext cx="285750" cy="304800"/>
          </a:xfrm>
          <a:prstGeom prst="rect">
            <a:avLst/>
          </a:prstGeom>
        </p:spPr>
      </p:pic>
      <p:pic>
        <p:nvPicPr>
          <p:cNvPr id="9" name="圖片 8" descr="heart_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5949279"/>
            <a:ext cx="357758" cy="3816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同理心與助人</a:t>
            </a:r>
            <a:endParaRPr lang="zh-TW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曉郁\教學\歷年各類學生作品\善意傳出去小卡\IMG_42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281170" y="344461"/>
            <a:ext cx="4722878" cy="3948635"/>
          </a:xfrm>
          <a:prstGeom prst="rect">
            <a:avLst/>
          </a:prstGeom>
          <a:noFill/>
        </p:spPr>
      </p:pic>
      <p:pic>
        <p:nvPicPr>
          <p:cNvPr id="3075" name="Picture 3" descr="D:\曉郁\教學\歷年各類學生作品\善意傳出去小卡\IMG_4277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779912" y="2708920"/>
            <a:ext cx="4776531" cy="3582398"/>
          </a:xfrm>
          <a:prstGeom prst="rect">
            <a:avLst/>
          </a:prstGeom>
          <a:noFill/>
        </p:spPr>
      </p:pic>
      <p:sp>
        <p:nvSpPr>
          <p:cNvPr id="7" name="圓角矩形圖說文字 6"/>
          <p:cNvSpPr/>
          <p:nvPr/>
        </p:nvSpPr>
        <p:spPr>
          <a:xfrm>
            <a:off x="4644008" y="4725144"/>
            <a:ext cx="3456384" cy="864096"/>
          </a:xfrm>
          <a:prstGeom prst="wedgeRoundRectCallout">
            <a:avLst>
              <a:gd name="adj1" fmla="val -12422"/>
              <a:gd name="adj2" fmla="val -76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+mj-ea"/>
                <a:ea typeface="+mj-ea"/>
              </a:rPr>
              <a:t>不要以成見去看待人，不要用尖銳的言語去刺傷人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1261120"/>
          </a:xfrm>
          <a:prstGeom prst="wedgeRoundRectCallout">
            <a:avLst>
              <a:gd name="adj1" fmla="val -62364"/>
              <a:gd name="adj2" fmla="val 83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TW" altLang="en-US" sz="2000" b="1" dirty="0" smtClean="0">
                <a:latin typeface="+mj-ea"/>
                <a:ea typeface="+mj-ea"/>
              </a:rPr>
              <a:t>我願意給別人一個做夢的機會，在旅程中，用微笑讓另一個人微笑。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曉郁\教學\歷年各類學生作品\99自我探索統整精彩學生作品\1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362882" cy="4968552"/>
          </a:xfrm>
          <a:prstGeom prst="rect">
            <a:avLst/>
          </a:prstGeom>
          <a:noFill/>
        </p:spPr>
      </p:pic>
      <p:pic>
        <p:nvPicPr>
          <p:cNvPr id="5123" name="Picture 3" descr="D:\曉郁\教學\歷年各類學生作品\99自我探索統整精彩學生作品\1 0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180406" cy="4892051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3059832" y="2606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自我認識</a:t>
            </a:r>
            <a:endParaRPr lang="zh-TW" altLang="en-US" sz="4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6B0BC"/>
                </a:solidFill>
                <a:latin typeface="華康方圓體W7" pitchFamily="81" charset="-120"/>
                <a:ea typeface="華康方圓體W7" pitchFamily="81" charset="-120"/>
              </a:rPr>
              <a:t>綜合領域評分標準</a:t>
            </a:r>
            <a:endParaRPr lang="zh-TW" altLang="en-US" sz="6000" dirty="0">
              <a:solidFill>
                <a:srgbClr val="F6B0BC"/>
              </a:solidFill>
              <a:latin typeface="華康方圓體W7" pitchFamily="81" charset="-120"/>
              <a:ea typeface="華康方圓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6"/>
          <p:cNvGraphicFramePr>
            <a:graphicFrameLocks/>
          </p:cNvGraphicFramePr>
          <p:nvPr/>
        </p:nvGraphicFramePr>
        <p:xfrm>
          <a:off x="539750" y="908050"/>
          <a:ext cx="8136904" cy="43927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7593"/>
                <a:gridCol w="6859311"/>
              </a:tblGrid>
              <a:tr h="1127721">
                <a:tc>
                  <a:txBody>
                    <a:bodyPr/>
                    <a:lstStyle/>
                    <a:p>
                      <a:pPr algn="ctr"/>
                      <a:endParaRPr lang="en-US" altLang="zh-TW" sz="240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華康粗圓體" pitchFamily="49" charset="-120"/>
                          <a:ea typeface="華康粗圓體" pitchFamily="49" charset="-120"/>
                        </a:rPr>
                        <a:t>科別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華康粗圓體" pitchFamily="49" charset="-120"/>
                          <a:ea typeface="華康粗圓體" pitchFamily="49" charset="-120"/>
                        </a:rPr>
                        <a:t>項目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2" marB="45722"/>
                </a:tc>
              </a:tr>
              <a:tr h="3265065">
                <a:tc>
                  <a:txBody>
                    <a:bodyPr/>
                    <a:lstStyle/>
                    <a:p>
                      <a:pPr algn="ctr"/>
                      <a:endParaRPr lang="en-US" altLang="zh-TW" sz="240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華康粗圓體" pitchFamily="49" charset="-120"/>
                          <a:ea typeface="華康粗圓體" pitchFamily="49" charset="-120"/>
                        </a:rPr>
                        <a:t>家政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認知：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個人部份：學習單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 報告</a:t>
                      </a:r>
                      <a:endParaRPr lang="en-US" altLang="zh-TW" sz="2400" kern="1200" baseline="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團隊成績：小組學習單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、報告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2.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技能：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個人部份：手工藝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團隊成績：小隊競賽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、烹調實習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3.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情意：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個人部份：準備學用品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、上課參與、</a:t>
                      </a:r>
                      <a:endParaRPr lang="en-US" altLang="zh-TW" sz="2400" kern="1200" baseline="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                      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常規表現</a:t>
                      </a:r>
                      <a:endParaRPr lang="en-US" altLang="zh-TW" sz="2400" kern="1200" baseline="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團隊成績：小組加分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2" marB="45722"/>
                </a:tc>
              </a:tr>
            </a:tbl>
          </a:graphicData>
        </a:graphic>
      </p:graphicFrame>
      <p:pic>
        <p:nvPicPr>
          <p:cNvPr id="9229" name="內容版面配置區 7" descr="tamaneko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213100"/>
            <a:ext cx="776288" cy="93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aphicFrame>
        <p:nvGraphicFramePr>
          <p:cNvPr id="4" name="內容版面配置區 6"/>
          <p:cNvGraphicFramePr>
            <a:graphicFrameLocks/>
          </p:cNvGraphicFramePr>
          <p:nvPr/>
        </p:nvGraphicFramePr>
        <p:xfrm>
          <a:off x="539750" y="188913"/>
          <a:ext cx="8209607" cy="6153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7345511"/>
              </a:tblGrid>
              <a:tr h="484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粗圓體" pitchFamily="49" charset="-120"/>
                          <a:ea typeface="華康粗圓體" pitchFamily="49" charset="-120"/>
                        </a:rPr>
                        <a:t>科別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粗圓體" pitchFamily="49" charset="-120"/>
                          <a:ea typeface="華康粗圓體" pitchFamily="49" charset="-120"/>
                        </a:rPr>
                        <a:t>項目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1" marB="45721"/>
                </a:tc>
              </a:tr>
              <a:tr h="1920128">
                <a:tc>
                  <a:txBody>
                    <a:bodyPr/>
                    <a:lstStyle/>
                    <a:p>
                      <a:pPr algn="ctr"/>
                      <a:endParaRPr lang="en-US" altLang="zh-TW" sz="240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華康粗圓體" pitchFamily="49" charset="-120"/>
                          <a:ea typeface="華康粗圓體" pitchFamily="49" charset="-120"/>
                        </a:rPr>
                        <a:t>童軍</a:t>
                      </a:r>
                      <a:endParaRPr lang="zh-TW" altLang="en-US" sz="2400" dirty="0"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認知：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個人部份：學習單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、紙筆測驗、報告                    </a:t>
                      </a:r>
                      <a:endParaRPr lang="en-US" altLang="zh-TW" sz="2400" kern="1200" baseline="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團隊成績：小隊學習單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、報告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2.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技能：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個人部份：技能實測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團隊成績：小隊競賽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3.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情意：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個人部份：準備學用品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、上課參與、 </a:t>
                      </a:r>
                      <a:endParaRPr lang="en-US" altLang="zh-TW" sz="2400" kern="1200" baseline="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                      </a:t>
                      </a:r>
                      <a:r>
                        <a:rPr lang="zh-TW" altLang="en-US" sz="2400" kern="1200" baseline="0" dirty="0" smtClean="0">
                          <a:latin typeface="華康粗圓體" pitchFamily="49" charset="-120"/>
                          <a:ea typeface="華康粗圓體" pitchFamily="49" charset="-120"/>
                        </a:rPr>
                        <a:t>常規表現</a:t>
                      </a:r>
                      <a:endParaRPr lang="en-US" altLang="zh-TW" sz="2400" kern="1200" baseline="0" dirty="0" smtClean="0"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團隊成績：榮譽小隊加分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endParaRPr lang="zh-TW" altLang="en-US" sz="2400" kern="1200" baseline="0" dirty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50" marR="91450" marT="45722" marB="45722"/>
                </a:tc>
              </a:tr>
              <a:tr h="1554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輔導</a:t>
                      </a:r>
                    </a:p>
                  </a:txBody>
                  <a:tcPr marL="91450" marR="91450" marT="45738" marB="45738"/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定期評量：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生涯檔案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學習單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2.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日常表現：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(1)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個人部份：準備學用品、上課參與、   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                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常規表現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    (2)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團隊成績：小組加分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(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若無分組活</a:t>
                      </a:r>
                      <a:endParaRPr lang="en-US" altLang="zh-TW" sz="2400" kern="1200" baseline="0" dirty="0" smtClean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457200" indent="-4572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                          </a:t>
                      </a:r>
                      <a:r>
                        <a:rPr lang="zh-TW" altLang="en-US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動則以個人表現為主</a:t>
                      </a:r>
                      <a:r>
                        <a:rPr lang="en-US" altLang="zh-TW" sz="2400" kern="1200" baseline="0" dirty="0" smtClean="0">
                          <a:solidFill>
                            <a:schemeClr val="dk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)</a:t>
                      </a:r>
                      <a:endParaRPr lang="zh-TW" altLang="en-US" sz="2400" kern="1200" baseline="0" dirty="0">
                        <a:solidFill>
                          <a:schemeClr val="dk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50" marR="91450" marT="45738" marB="457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55875" y="260350"/>
            <a:ext cx="6275388" cy="1143000"/>
          </a:xfrm>
        </p:spPr>
        <p:txBody>
          <a:bodyPr/>
          <a:lstStyle/>
          <a:p>
            <a:pPr algn="l" eaLnBrk="1" hangingPunct="1"/>
            <a:r>
              <a:rPr lang="zh-TW" altLang="en-US" smtClean="0">
                <a:solidFill>
                  <a:srgbClr val="EF7A8E"/>
                </a:solidFill>
                <a:latin typeface="華康海報體W12(P)" pitchFamily="82" charset="-120"/>
                <a:ea typeface="華康海報體W12(P)" pitchFamily="82" charset="-120"/>
              </a:rPr>
              <a:t>我們的成員</a:t>
            </a:r>
            <a:endParaRPr lang="fr-CA" smtClean="0">
              <a:solidFill>
                <a:srgbClr val="EF7A8E"/>
              </a:solidFill>
              <a:latin typeface="華康海報體W12(P)" pitchFamily="82" charset="-120"/>
              <a:ea typeface="華康海報體W12(P)" pitchFamily="82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</p:nvPr>
        </p:nvGraphicFramePr>
        <p:xfrm>
          <a:off x="1187624" y="1340769"/>
          <a:ext cx="7066336" cy="476312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16950"/>
                <a:gridCol w="1916218"/>
                <a:gridCol w="1766584"/>
                <a:gridCol w="1766584"/>
              </a:tblGrid>
              <a:tr h="9298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</a:rPr>
                        <a:t>   科別</a:t>
                      </a:r>
                      <a:endParaRPr lang="en-US" altLang="zh-TW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</a:endParaRPr>
                    </a:p>
                    <a:p>
                      <a:pPr algn="l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</a:rPr>
                        <a:t>年級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家政</a:t>
                      </a:r>
                      <a:endParaRPr lang="zh-TW" altLang="en-US" sz="2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童軍</a:t>
                      </a:r>
                      <a:endParaRPr lang="zh-TW" altLang="en-US" sz="2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輔導</a:t>
                      </a:r>
                      <a:endParaRPr lang="zh-TW" altLang="en-US" sz="24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</a:tr>
              <a:tr h="11808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</a:rPr>
                        <a:t>七年級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滕常辰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葉爾雅</a:t>
                      </a:r>
                      <a:endParaRPr lang="zh-TW" altLang="en-GB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楊雅筑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馬祖平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</a:tr>
              <a:tr h="10979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</a:rPr>
                        <a:t>八年級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蔡瑩瑾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廖政聖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陳曉郁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楊雅筑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</a:tr>
              <a:tr h="15438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華康粗圓體" pitchFamily="49" charset="-120"/>
                          <a:ea typeface="華康粗圓體" pitchFamily="49" charset="-120"/>
                        </a:rPr>
                        <a:t>九年級</a:t>
                      </a:r>
                      <a:endParaRPr lang="zh-TW" altLang="en-US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華康粗圓體" pitchFamily="49" charset="-120"/>
                        <a:ea typeface="華康粗圓體" pitchFamily="49" charset="-120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GB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江怡旻</a:t>
                      </a:r>
                    </a:p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吳淑萍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marL="91429" marR="91429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馬祖平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陳慧靜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謝昀謙</a:t>
                      </a:r>
                      <a:endParaRPr lang="en-US" altLang="zh-TW" sz="2400" b="0" kern="1200" dirty="0" smtClean="0">
                        <a:solidFill>
                          <a:schemeClr val="tx1"/>
                        </a:solidFill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陳曉郁</a:t>
                      </a:r>
                    </a:p>
                  </a:txBody>
                  <a:tcPr marL="91429" marR="91429" marT="45728" marB="45728"/>
                </a:tc>
              </a:tr>
            </a:tbl>
          </a:graphicData>
        </a:graphic>
      </p:graphicFrame>
      <p:pic>
        <p:nvPicPr>
          <p:cNvPr id="3095" name="圖片 4" descr="ic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2223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圖片 5" descr="summer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89240"/>
            <a:ext cx="17256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Desktop\104教學\IMG_8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user\Desktop\104教學\IMG_8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</p:spPr>
      </p:pic>
      <p:sp>
        <p:nvSpPr>
          <p:cNvPr id="4" name="圓角矩形圖說文字 3"/>
          <p:cNvSpPr/>
          <p:nvPr/>
        </p:nvSpPr>
        <p:spPr>
          <a:xfrm>
            <a:off x="4788024" y="3717032"/>
            <a:ext cx="3744416" cy="2088232"/>
          </a:xfrm>
          <a:prstGeom prst="wedgeRoundRectCallout">
            <a:avLst>
              <a:gd name="adj1" fmla="val 38559"/>
              <a:gd name="adj2" fmla="val -57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華康平劇體W7" pitchFamily="81" charset="-120"/>
                <a:ea typeface="華康平劇體W7" pitchFamily="81" charset="-120"/>
              </a:rPr>
              <a:t>綜合領域雖不是考科，卻是提升孩子生活幸福感的必須營養素！</a:t>
            </a:r>
            <a:endParaRPr lang="zh-TW" altLang="en-US" sz="3200" dirty="0">
              <a:solidFill>
                <a:srgbClr val="FFC00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364088" y="1124744"/>
            <a:ext cx="3240360" cy="1728192"/>
          </a:xfrm>
          <a:prstGeom prst="wedgeRoundRectCallout">
            <a:avLst>
              <a:gd name="adj1" fmla="val -36382"/>
              <a:gd name="adj2" fmla="val -60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華康平劇體W7" pitchFamily="81" charset="-120"/>
                <a:ea typeface="華康平劇體W7" pitchFamily="81" charset="-120"/>
              </a:rPr>
              <a:t>體驗與感受生活</a:t>
            </a:r>
            <a:endParaRPr lang="en-US" altLang="zh-TW" sz="3200" dirty="0" smtClean="0">
              <a:solidFill>
                <a:srgbClr val="FFC00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05727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zh-TW" altLang="zh-TW" kern="100" dirty="0" smtClean="0">
                <a:solidFill>
                  <a:schemeClr val="accent4">
                    <a:lumMod val="75000"/>
                  </a:schemeClr>
                </a:solidFill>
                <a:latin typeface="華康海報體W12(P)" pitchFamily="82" charset="-120"/>
                <a:ea typeface="華康海報體W12(P)" pitchFamily="82" charset="-120"/>
                <a:cs typeface="Times New Roman"/>
              </a:rPr>
              <a:t>綜合活動學習領域之內涵架構</a:t>
            </a:r>
            <a:endParaRPr lang="zh-TW" altLang="zh-TW" kern="100" dirty="0">
              <a:solidFill>
                <a:schemeClr val="accent4">
                  <a:lumMod val="75000"/>
                </a:schemeClr>
              </a:solidFill>
              <a:latin typeface="華康海報體W12(P)" pitchFamily="82" charset="-120"/>
              <a:ea typeface="華康海報體W12(P)" pitchFamily="82" charset="-120"/>
              <a:cs typeface="Times New Roman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971550" y="1484785"/>
          <a:ext cx="7488237" cy="4681065"/>
        </p:xfrm>
        <a:graphic>
          <a:graphicData uri="http://schemas.openxmlformats.org/drawingml/2006/table">
            <a:tbl>
              <a:tblPr/>
              <a:tblGrid>
                <a:gridCol w="1070819"/>
                <a:gridCol w="1565041"/>
                <a:gridCol w="1565041"/>
                <a:gridCol w="1487279"/>
                <a:gridCol w="1800057"/>
              </a:tblGrid>
              <a:tr h="59874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solidFill>
                            <a:schemeClr val="tx1"/>
                          </a:solidFill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課程總目標：培養學生具備生活實踐的能力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45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四大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 smtClean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主軸</a:t>
                      </a:r>
                      <a:endParaRPr lang="zh-TW" sz="2400" b="0" u="none" kern="100" dirty="0">
                        <a:latin typeface="華康粗圓體" pitchFamily="49" charset="-120"/>
                        <a:ea typeface="華康粗圓體" pitchFamily="49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自我發展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生活經營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社會參與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保護自我與環境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418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十二項</a:t>
                      </a:r>
                      <a:r>
                        <a:rPr lang="zh-TW" sz="2400" b="0" u="none" kern="100" dirty="0" smtClean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核心</a:t>
                      </a:r>
                      <a:endParaRPr lang="zh-TW" sz="2400" b="0" u="none" kern="100" dirty="0">
                        <a:latin typeface="華康粗圓體" pitchFamily="49" charset="-120"/>
                        <a:ea typeface="華康粗圓體" pitchFamily="49" charset="-120"/>
                        <a:cs typeface="Times New Roman"/>
                      </a:endParaRP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自我探索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生活管理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人際互動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危機辨識與處理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自我管理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生活適應與創新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社會關懷與服務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戶外生活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0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尊重生命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資源運用與開發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尊重多元文化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u="none" kern="100" dirty="0">
                          <a:latin typeface="華康粗圓體" pitchFamily="49" charset="-120"/>
                          <a:ea typeface="華康粗圓體" pitchFamily="49" charset="-120"/>
                          <a:cs typeface="Times New Roman"/>
                        </a:rPr>
                        <a:t>環境保護</a:t>
                      </a:r>
                    </a:p>
                  </a:txBody>
                  <a:tcPr marL="17779" marR="17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31" name="圖片 3" descr="kumakou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240338"/>
            <a:ext cx="12239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Autofit/>
          </a:bodyPr>
          <a:lstStyle/>
          <a:p>
            <a:r>
              <a:rPr lang="zh-TW" altLang="en-US" sz="7200" u="sng" dirty="0" smtClean="0">
                <a:solidFill>
                  <a:srgbClr val="7030A0"/>
                </a:solidFill>
                <a:latin typeface="華康平劇體W7" pitchFamily="81" charset="-120"/>
                <a:ea typeface="華康平劇體W7" pitchFamily="81" charset="-120"/>
              </a:rPr>
              <a:t>家政科</a:t>
            </a:r>
            <a:endParaRPr lang="zh-TW" altLang="en-US" sz="7200" u="sng" dirty="0">
              <a:solidFill>
                <a:srgbClr val="7030A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55576" y="2780928"/>
            <a:ext cx="3610744" cy="3201219"/>
          </a:xfrm>
          <a:solidFill>
            <a:schemeClr val="accent5">
              <a:lumMod val="40000"/>
              <a:lumOff val="60000"/>
              <a:alpha val="33000"/>
            </a:schemeClr>
          </a:solidFill>
        </p:spPr>
        <p:txBody>
          <a:bodyPr numCol="1">
            <a:no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清潔肌膚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家人相處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舊</a:t>
            </a:r>
            <a:r>
              <a:rPr lang="zh-TW" altLang="en-US" sz="4000" dirty="0">
                <a:latin typeface="+mj-ea"/>
                <a:ea typeface="+mj-ea"/>
              </a:rPr>
              <a:t>衣</a:t>
            </a:r>
            <a:r>
              <a:rPr lang="zh-TW" altLang="en-US" sz="4000" dirty="0" smtClean="0">
                <a:latin typeface="+mj-ea"/>
                <a:ea typeface="+mj-ea"/>
              </a:rPr>
              <a:t>改造</a:t>
            </a:r>
            <a:endParaRPr lang="en-US" altLang="zh-TW" sz="4000" dirty="0" smtClean="0">
              <a:latin typeface="+mj-ea"/>
              <a:ea typeface="+mj-ea"/>
            </a:endParaRPr>
          </a:p>
          <a:p>
            <a:pPr lvl="0"/>
            <a:r>
              <a:rPr lang="zh-TW" altLang="en-US" sz="4000" dirty="0" smtClean="0">
                <a:latin typeface="+mj-ea"/>
                <a:ea typeface="+mj-ea"/>
              </a:rPr>
              <a:t>基本</a:t>
            </a:r>
            <a:r>
              <a:rPr lang="zh-TW" altLang="en-US" sz="4000" dirty="0">
                <a:latin typeface="+mj-ea"/>
                <a:ea typeface="+mj-ea"/>
              </a:rPr>
              <a:t>手</a:t>
            </a:r>
            <a:r>
              <a:rPr lang="zh-TW" altLang="en-US" sz="4000" dirty="0" smtClean="0">
                <a:latin typeface="+mj-ea"/>
                <a:ea typeface="+mj-ea"/>
              </a:rPr>
              <a:t>縫</a:t>
            </a:r>
            <a:endParaRPr lang="en-US" altLang="zh-TW" sz="4000" dirty="0" smtClean="0">
              <a:latin typeface="+mj-ea"/>
              <a:ea typeface="+mj-ea"/>
            </a:endParaRPr>
          </a:p>
          <a:p>
            <a:endParaRPr lang="en-US" altLang="zh-TW" sz="4000" dirty="0" smtClean="0">
              <a:latin typeface="+mj-ea"/>
              <a:ea typeface="+mj-ea"/>
            </a:endParaRPr>
          </a:p>
        </p:txBody>
      </p:sp>
      <p:sp>
        <p:nvSpPr>
          <p:cNvPr id="12" name="內容版面配置區 3"/>
          <p:cNvSpPr>
            <a:spLocks noGrp="1"/>
          </p:cNvSpPr>
          <p:nvPr>
            <p:ph sz="half" idx="4"/>
          </p:nvPr>
        </p:nvSpPr>
        <p:spPr>
          <a:xfrm>
            <a:off x="5436096" y="2780928"/>
            <a:ext cx="3178696" cy="3201219"/>
          </a:xfrm>
          <a:solidFill>
            <a:schemeClr val="accent5">
              <a:lumMod val="40000"/>
              <a:lumOff val="60000"/>
              <a:alpha val="33000"/>
            </a:schemeClr>
          </a:solidFill>
        </p:spPr>
        <p:txBody>
          <a:bodyPr numCol="1">
            <a:noAutofit/>
          </a:bodyPr>
          <a:lstStyle/>
          <a:p>
            <a:r>
              <a:rPr lang="zh-TW" altLang="en-US" sz="4000" dirty="0">
                <a:latin typeface="+mj-ea"/>
                <a:ea typeface="+mj-ea"/>
              </a:rPr>
              <a:t>進餐禮儀</a:t>
            </a:r>
          </a:p>
          <a:p>
            <a:r>
              <a:rPr lang="zh-TW" altLang="en-US" sz="4000" dirty="0">
                <a:latin typeface="+mj-ea"/>
                <a:ea typeface="+mj-ea"/>
              </a:rPr>
              <a:t>中餐製作</a:t>
            </a:r>
          </a:p>
          <a:p>
            <a:r>
              <a:rPr lang="zh-TW" altLang="en-US" sz="4000" dirty="0">
                <a:latin typeface="+mj-ea"/>
                <a:ea typeface="+mj-ea"/>
              </a:rPr>
              <a:t>西點烘焙</a:t>
            </a:r>
          </a:p>
          <a:p>
            <a:endParaRPr lang="en-US" altLang="zh-TW" sz="4000" dirty="0" smtClean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770" y="1772816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4000" dirty="0">
                <a:solidFill>
                  <a:prstClr val="white"/>
                </a:solidFill>
              </a:rPr>
              <a:t>自我生活管理</a:t>
            </a:r>
            <a:endParaRPr lang="en-US" altLang="zh-TW" sz="4000" dirty="0">
              <a:solidFill>
                <a:prstClr val="white"/>
              </a:solidFill>
            </a:endParaRPr>
          </a:p>
        </p:txBody>
      </p:sp>
      <p:pic>
        <p:nvPicPr>
          <p:cNvPr id="24578" name="Picture 2" descr="E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3492500" cy="257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62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r"/>
            <a:r>
              <a:rPr lang="zh-TW" altLang="en-US" sz="4800" b="1" dirty="0" smtClean="0">
                <a:solidFill>
                  <a:srgbClr val="0070C0"/>
                </a:solidFill>
              </a:rPr>
              <a:t>   西點烘焙        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76867" cy="460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38162" y1="28962" x2="48747" y2="58197"/>
                        <a14:foregroundMark x1="50696" y1="33880" x2="60446" y2="60109"/>
                        <a14:foregroundMark x1="42340" y1="57104" x2="45404" y2="65301"/>
                        <a14:foregroundMark x1="33705" y1="38525" x2="41504" y2="51366"/>
                        <a14:foregroundMark x1="35097" y1="60109" x2="37047" y2="56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679551" cy="273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2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</a:rPr>
              <a:t>中餐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製作           異國料理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400600" cy="405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61" b="100000" l="0" r="100000">
                        <a14:foregroundMark x1="13710" y1="22273" x2="85829" y2="82949"/>
                        <a14:foregroundMark x1="45507" y1="29339" x2="45507" y2="29339"/>
                        <a14:foregroundMark x1="47350" y1="32565" x2="52650" y2="45315"/>
                        <a14:foregroundMark x1="61406" y1="30261" x2="54724" y2="36406"/>
                        <a14:foregroundMark x1="67051" y1="25499" x2="83410" y2="24117"/>
                        <a14:foregroundMark x1="86866" y1="27343" x2="98618" y2="41014"/>
                        <a14:foregroundMark x1="53687" y1="65131" x2="61406" y2="78802"/>
                        <a14:foregroundMark x1="64631" y1="84946" x2="80530" y2="90015"/>
                        <a14:foregroundMark x1="84101" y1="90476" x2="97120" y2="79724"/>
                        <a14:foregroundMark x1="19009" y1="86790" x2="30300" y2="85868"/>
                        <a14:foregroundMark x1="19700" y1="21198" x2="31106" y2="1889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0" y="2790825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40768"/>
            <a:ext cx="24514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80" cy="1143000"/>
          </a:xfrm>
        </p:spPr>
        <p:txBody>
          <a:bodyPr>
            <a:noAutofit/>
          </a:bodyPr>
          <a:lstStyle/>
          <a:p>
            <a:r>
              <a:rPr lang="zh-TW" altLang="en-US" sz="7200" u="sng" dirty="0" smtClean="0">
                <a:solidFill>
                  <a:srgbClr val="7030A0"/>
                </a:solidFill>
                <a:latin typeface="華康平劇體W7" pitchFamily="81" charset="-120"/>
                <a:ea typeface="華康平劇體W7" pitchFamily="81" charset="-120"/>
              </a:rPr>
              <a:t>童軍科</a:t>
            </a:r>
            <a:endParaRPr lang="zh-TW" altLang="en-US" sz="7200" u="sng" dirty="0">
              <a:solidFill>
                <a:srgbClr val="7030A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7584" y="2204864"/>
            <a:ext cx="3178696" cy="2592288"/>
          </a:xfrm>
          <a:solidFill>
            <a:srgbClr val="FFC000">
              <a:alpha val="26000"/>
            </a:srgbClr>
          </a:solidFill>
        </p:spPr>
        <p:txBody>
          <a:bodyPr/>
          <a:lstStyle/>
          <a:p>
            <a:r>
              <a:rPr lang="zh-TW" altLang="en-US" sz="3600" dirty="0" smtClean="0">
                <a:latin typeface="+mj-ea"/>
                <a:ea typeface="+mj-ea"/>
              </a:rPr>
              <a:t>團隊合作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+mj-ea"/>
                <a:ea typeface="+mj-ea"/>
              </a:rPr>
              <a:t>探索與體驗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>
                <a:latin typeface="+mj-ea"/>
                <a:ea typeface="+mj-ea"/>
              </a:rPr>
              <a:t>實做中學習</a:t>
            </a:r>
            <a:endParaRPr lang="en-US" altLang="zh-TW" sz="3600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內容版面配置區 3"/>
          <p:cNvSpPr>
            <a:spLocks noGrp="1"/>
          </p:cNvSpPr>
          <p:nvPr>
            <p:ph sz="half" idx="4"/>
          </p:nvPr>
        </p:nvSpPr>
        <p:spPr>
          <a:xfrm>
            <a:off x="4932040" y="2204864"/>
            <a:ext cx="3419872" cy="2769170"/>
          </a:xfrm>
          <a:solidFill>
            <a:srgbClr val="FFC000">
              <a:alpha val="26000"/>
            </a:srgb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j-ea"/>
                <a:ea typeface="+mj-ea"/>
              </a:rPr>
              <a:t>野外生活能力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sz="3600" dirty="0">
                <a:latin typeface="+mj-ea"/>
                <a:ea typeface="+mj-ea"/>
              </a:rPr>
              <a:t>危機應變</a:t>
            </a:r>
            <a:r>
              <a:rPr lang="zh-TW" altLang="en-US" sz="3600" dirty="0" smtClean="0">
                <a:latin typeface="+mj-ea"/>
                <a:ea typeface="+mj-ea"/>
              </a:rPr>
              <a:t>能力</a:t>
            </a:r>
            <a:endParaRPr lang="en-US" altLang="zh-TW" sz="3600" dirty="0" smtClean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861048"/>
            <a:ext cx="4322247" cy="27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5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生活繩結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8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176464" cy="3134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436096" y="260648"/>
            <a:ext cx="3333056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戰車架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內容版面配置區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708920"/>
            <a:ext cx="441409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4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搭帳篷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2503">
            <a:off x="581655" y="2249384"/>
            <a:ext cx="3586367" cy="2691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內容版面配置區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620688"/>
            <a:ext cx="4050450" cy="5400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652</TotalTime>
  <Words>498</Words>
  <Application>Microsoft Office PowerPoint</Application>
  <PresentationFormat>投影片</PresentationFormat>
  <Paragraphs>121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公正</vt:lpstr>
      <vt:lpstr>綜合領域課程介紹</vt:lpstr>
      <vt:lpstr>我們的成員</vt:lpstr>
      <vt:lpstr>綜合活動學習領域之內涵架構</vt:lpstr>
      <vt:lpstr>家政科</vt:lpstr>
      <vt:lpstr>   西點烘焙        </vt:lpstr>
      <vt:lpstr>中餐製作           異國料理</vt:lpstr>
      <vt:lpstr>童軍科</vt:lpstr>
      <vt:lpstr>生活繩結</vt:lpstr>
      <vt:lpstr>搭帳篷</vt:lpstr>
      <vt:lpstr>投影片 10</vt:lpstr>
      <vt:lpstr>無具野炊</vt:lpstr>
      <vt:lpstr>輔導科</vt:lpstr>
      <vt:lpstr>上課情形</vt:lpstr>
      <vt:lpstr>投影片 14</vt:lpstr>
      <vt:lpstr>投影片 15</vt:lpstr>
      <vt:lpstr>投影片 16</vt:lpstr>
      <vt:lpstr>綜合領域評分標準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綜 合 領 域 介 紹</dc:title>
  <dc:creator>user</dc:creator>
  <cp:lastModifiedBy>user</cp:lastModifiedBy>
  <cp:revision>79</cp:revision>
  <dcterms:created xsi:type="dcterms:W3CDTF">2011-09-21T04:37:03Z</dcterms:created>
  <dcterms:modified xsi:type="dcterms:W3CDTF">2015-09-18T03:31:42Z</dcterms:modified>
</cp:coreProperties>
</file>