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handoutMasterIdLst>
    <p:handoutMasterId r:id="rId35"/>
  </p:handoutMasterIdLst>
  <p:sldIdLst>
    <p:sldId id="256" r:id="rId2"/>
    <p:sldId id="272" r:id="rId3"/>
    <p:sldId id="276" r:id="rId4"/>
    <p:sldId id="277" r:id="rId5"/>
    <p:sldId id="273" r:id="rId6"/>
    <p:sldId id="257" r:id="rId7"/>
    <p:sldId id="264" r:id="rId8"/>
    <p:sldId id="269" r:id="rId9"/>
    <p:sldId id="270" r:id="rId10"/>
    <p:sldId id="271" r:id="rId11"/>
    <p:sldId id="265" r:id="rId12"/>
    <p:sldId id="266" r:id="rId13"/>
    <p:sldId id="267" r:id="rId14"/>
    <p:sldId id="274" r:id="rId15"/>
    <p:sldId id="258" r:id="rId16"/>
    <p:sldId id="280" r:id="rId17"/>
    <p:sldId id="279" r:id="rId18"/>
    <p:sldId id="283" r:id="rId19"/>
    <p:sldId id="284" r:id="rId20"/>
    <p:sldId id="286" r:id="rId21"/>
    <p:sldId id="290" r:id="rId22"/>
    <p:sldId id="291" r:id="rId23"/>
    <p:sldId id="292" r:id="rId24"/>
    <p:sldId id="294" r:id="rId25"/>
    <p:sldId id="296" r:id="rId26"/>
    <p:sldId id="298" r:id="rId27"/>
    <p:sldId id="300" r:id="rId28"/>
    <p:sldId id="302" r:id="rId29"/>
    <p:sldId id="304" r:id="rId30"/>
    <p:sldId id="306" r:id="rId31"/>
    <p:sldId id="308" r:id="rId32"/>
    <p:sldId id="310" r:id="rId33"/>
    <p:sldId id="311" r:id="rId34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516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E00A23-CEC6-47D9-8FBE-FB5C87BFA9A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5784CD8-4FA9-4E18-96BD-5B631B2ABB54}">
      <dgm:prSet custT="1"/>
      <dgm:spPr/>
      <dgm:t>
        <a:bodyPr/>
        <a:lstStyle/>
        <a:p>
          <a:r>
            <a:rPr lang="zh-TW" altLang="en-US" sz="2400" b="0" dirty="0" smtClean="0">
              <a:effectLst/>
              <a:latin typeface="華康宗楷體W7" pitchFamily="65" charset="-120"/>
              <a:ea typeface="華康宗楷體W7" pitchFamily="65" charset="-120"/>
            </a:rPr>
            <a:t>很多 </a:t>
          </a:r>
          <a:r>
            <a:rPr lang="en-US" altLang="zh-TW" sz="2400" b="0" dirty="0" smtClean="0">
              <a:effectLst/>
              <a:latin typeface="華康宗楷體W7" pitchFamily="65" charset="-120"/>
              <a:ea typeface="華康宗楷體W7" pitchFamily="65" charset="-120"/>
            </a:rPr>
            <a:t>IQ160</a:t>
          </a:r>
          <a:r>
            <a:rPr lang="zh-TW" altLang="en-US" sz="2400" b="0" dirty="0" smtClean="0">
              <a:effectLst/>
              <a:latin typeface="華康宗楷體W7" pitchFamily="65" charset="-120"/>
              <a:ea typeface="華康宗楷體W7" pitchFamily="65" charset="-120"/>
            </a:rPr>
            <a:t> 的人為 </a:t>
          </a:r>
          <a:r>
            <a:rPr lang="en-US" altLang="zh-TW" sz="2400" b="0" dirty="0" smtClean="0">
              <a:effectLst/>
              <a:latin typeface="華康宗楷體W7" pitchFamily="65" charset="-120"/>
              <a:ea typeface="華康宗楷體W7" pitchFamily="65" charset="-120"/>
            </a:rPr>
            <a:t>IQ100</a:t>
          </a:r>
          <a:r>
            <a:rPr lang="zh-TW" altLang="en-US" sz="2400" b="0" dirty="0" smtClean="0">
              <a:effectLst/>
              <a:latin typeface="華康宗楷體W7" pitchFamily="65" charset="-120"/>
              <a:ea typeface="華康宗楷體W7" pitchFamily="65" charset="-120"/>
            </a:rPr>
            <a:t> 的人工作，原因就是前者的</a:t>
          </a:r>
          <a:r>
            <a:rPr lang="en-US" altLang="zh-TW" sz="2400" b="0" dirty="0" smtClean="0">
              <a:effectLst/>
              <a:latin typeface="華康宗楷體W7" pitchFamily="65" charset="-120"/>
              <a:ea typeface="華康宗楷體W7" pitchFamily="65" charset="-120"/>
            </a:rPr>
            <a:t>EQ</a:t>
          </a:r>
          <a:r>
            <a:rPr lang="zh-TW" altLang="en-US" sz="2400" b="0" dirty="0" smtClean="0">
              <a:effectLst/>
              <a:latin typeface="華康宗楷體W7" pitchFamily="65" charset="-120"/>
              <a:ea typeface="華康宗楷體W7" pitchFamily="65" charset="-120"/>
            </a:rPr>
            <a:t>較低。</a:t>
          </a:r>
          <a:endParaRPr lang="en-US" altLang="zh-TW" sz="2400" b="0" dirty="0" smtClean="0">
            <a:effectLst/>
            <a:latin typeface="華康宗楷體W7" pitchFamily="65" charset="-120"/>
            <a:ea typeface="華康宗楷體W7" pitchFamily="65" charset="-120"/>
          </a:endParaRPr>
        </a:p>
      </dgm:t>
    </dgm:pt>
    <dgm:pt modelId="{9E92F4EF-C6A3-41E4-A154-93FC3203F277}" type="parTrans" cxnId="{A2E8BAFE-EA03-4CC6-B71A-BC2CE977674F}">
      <dgm:prSet/>
      <dgm:spPr/>
      <dgm:t>
        <a:bodyPr/>
        <a:lstStyle/>
        <a:p>
          <a:endParaRPr lang="zh-TW" altLang="en-US"/>
        </a:p>
      </dgm:t>
    </dgm:pt>
    <dgm:pt modelId="{B915E913-A4F4-451B-9F23-91FE267E2453}" type="sibTrans" cxnId="{A2E8BAFE-EA03-4CC6-B71A-BC2CE977674F}">
      <dgm:prSet/>
      <dgm:spPr/>
      <dgm:t>
        <a:bodyPr/>
        <a:lstStyle/>
        <a:p>
          <a:endParaRPr lang="zh-TW" altLang="en-US"/>
        </a:p>
      </dgm:t>
    </dgm:pt>
    <dgm:pt modelId="{CD343E64-934A-4A4C-8A8D-262E1F8DCE15}">
      <dgm:prSet custT="1"/>
      <dgm:spPr/>
      <dgm:t>
        <a:bodyPr/>
        <a:lstStyle/>
        <a:p>
          <a:r>
            <a:rPr lang="en-US" altLang="zh-TW" sz="2400" b="0" dirty="0" smtClean="0">
              <a:effectLst/>
              <a:latin typeface="華康宗楷體W7" pitchFamily="65" charset="-120"/>
              <a:ea typeface="華康宗楷體W7" pitchFamily="65" charset="-120"/>
            </a:rPr>
            <a:t>EQ</a:t>
          </a:r>
          <a:r>
            <a:rPr lang="zh-TW" altLang="en-US" sz="2400" b="0" dirty="0" smtClean="0">
              <a:effectLst/>
              <a:latin typeface="華康宗楷體W7" pitchFamily="65" charset="-120"/>
              <a:ea typeface="華康宗楷體W7" pitchFamily="65" charset="-120"/>
            </a:rPr>
            <a:t>才是人生成功快樂的關鍵。</a:t>
          </a:r>
          <a:endParaRPr lang="zh-TW" altLang="en-US" sz="2400" b="0" dirty="0">
            <a:effectLst/>
            <a:latin typeface="華康宗楷體W7" pitchFamily="65" charset="-120"/>
            <a:ea typeface="華康宗楷體W7" pitchFamily="65" charset="-120"/>
          </a:endParaRPr>
        </a:p>
      </dgm:t>
    </dgm:pt>
    <dgm:pt modelId="{8748A7C7-FDD5-4018-BCA5-9B6C1AD41C96}" type="parTrans" cxnId="{B8DB0C9F-DB03-46A9-8109-59BCC4290AA6}">
      <dgm:prSet/>
      <dgm:spPr/>
      <dgm:t>
        <a:bodyPr/>
        <a:lstStyle/>
        <a:p>
          <a:endParaRPr lang="zh-TW" altLang="en-US"/>
        </a:p>
      </dgm:t>
    </dgm:pt>
    <dgm:pt modelId="{E944A607-FDBD-4CF8-8D34-C5CAF37C06B3}" type="sibTrans" cxnId="{B8DB0C9F-DB03-46A9-8109-59BCC4290AA6}">
      <dgm:prSet/>
      <dgm:spPr/>
      <dgm:t>
        <a:bodyPr/>
        <a:lstStyle/>
        <a:p>
          <a:endParaRPr lang="zh-TW" altLang="en-US"/>
        </a:p>
      </dgm:t>
    </dgm:pt>
    <dgm:pt modelId="{2F5CED26-937A-4F81-9483-0C81794D493F}">
      <dgm:prSet custT="1"/>
      <dgm:spPr/>
      <dgm:t>
        <a:bodyPr/>
        <a:lstStyle/>
        <a:p>
          <a:r>
            <a:rPr lang="en-US" altLang="zh-TW" sz="2400" b="0" dirty="0" smtClean="0">
              <a:effectLst/>
              <a:latin typeface="華康宗楷體W7" pitchFamily="65" charset="-120"/>
              <a:ea typeface="華康宗楷體W7" pitchFamily="65" charset="-120"/>
            </a:rPr>
            <a:t>EQ</a:t>
          </a:r>
          <a:r>
            <a:rPr lang="zh-TW" altLang="en-US" sz="2400" b="0" dirty="0" smtClean="0">
              <a:effectLst/>
              <a:latin typeface="華康宗楷體W7" pitchFamily="65" charset="-120"/>
              <a:ea typeface="華康宗楷體W7" pitchFamily="65" charset="-120"/>
            </a:rPr>
            <a:t>低的人可能會結錯婚，找錯工作。</a:t>
          </a:r>
          <a:endParaRPr lang="en-US" altLang="zh-TW" sz="2400" b="0" dirty="0" smtClean="0">
            <a:effectLst/>
            <a:latin typeface="華康宗楷體W7" pitchFamily="65" charset="-120"/>
            <a:ea typeface="華康宗楷體W7" pitchFamily="65" charset="-120"/>
          </a:endParaRPr>
        </a:p>
      </dgm:t>
    </dgm:pt>
    <dgm:pt modelId="{5A1F89CE-9EC5-4806-AA4A-5EBE538B1452}" type="parTrans" cxnId="{B0FE535D-43F3-4696-B544-96A9048E8EA8}">
      <dgm:prSet/>
      <dgm:spPr/>
      <dgm:t>
        <a:bodyPr/>
        <a:lstStyle/>
        <a:p>
          <a:endParaRPr lang="zh-TW" altLang="en-US"/>
        </a:p>
      </dgm:t>
    </dgm:pt>
    <dgm:pt modelId="{D1DB9A5A-E8CB-4BA3-9CF0-DF58359610ED}" type="sibTrans" cxnId="{B0FE535D-43F3-4696-B544-96A9048E8EA8}">
      <dgm:prSet/>
      <dgm:spPr/>
      <dgm:t>
        <a:bodyPr/>
        <a:lstStyle/>
        <a:p>
          <a:endParaRPr lang="zh-TW" altLang="en-US"/>
        </a:p>
      </dgm:t>
    </dgm:pt>
    <dgm:pt modelId="{C56CAF24-5973-4612-BEA7-539B01B0311F}">
      <dgm:prSet phldrT="[文字]" custT="1"/>
      <dgm:spPr/>
      <dgm:t>
        <a:bodyPr/>
        <a:lstStyle/>
        <a:p>
          <a:r>
            <a:rPr lang="zh-TW" altLang="en-US" sz="2400" b="0" dirty="0" smtClean="0">
              <a:effectLst/>
              <a:latin typeface="華康宗楷體W7" pitchFamily="65" charset="-120"/>
              <a:ea typeface="華康宗楷體W7" pitchFamily="65" charset="-120"/>
            </a:rPr>
            <a:t>純粹高</a:t>
          </a:r>
          <a:r>
            <a:rPr lang="en-US" altLang="zh-TW" sz="2400" b="0" dirty="0" smtClean="0">
              <a:effectLst/>
              <a:latin typeface="華康宗楷體W7" pitchFamily="65" charset="-120"/>
              <a:ea typeface="華康宗楷體W7" pitchFamily="65" charset="-120"/>
            </a:rPr>
            <a:t>IQ</a:t>
          </a:r>
          <a:r>
            <a:rPr lang="zh-TW" altLang="en-US" sz="2400" b="0" dirty="0" smtClean="0">
              <a:effectLst/>
              <a:latin typeface="華康宗楷體W7" pitchFamily="65" charset="-120"/>
              <a:ea typeface="華康宗楷體W7" pitchFamily="65" charset="-120"/>
            </a:rPr>
            <a:t>者是知識的巨人，生活的白癡。</a:t>
          </a:r>
          <a:endParaRPr lang="zh-TW" altLang="en-US" sz="2400" b="0" dirty="0">
            <a:effectLst/>
            <a:latin typeface="華康宗楷體W7" pitchFamily="65" charset="-120"/>
            <a:ea typeface="華康宗楷體W7" pitchFamily="65" charset="-120"/>
          </a:endParaRPr>
        </a:p>
      </dgm:t>
    </dgm:pt>
    <dgm:pt modelId="{37EB3015-35DA-47D9-83A4-C9AFF60F7ABD}" type="parTrans" cxnId="{7D281382-DE32-4911-BD17-FF26E93A5E1B}">
      <dgm:prSet/>
      <dgm:spPr/>
      <dgm:t>
        <a:bodyPr/>
        <a:lstStyle/>
        <a:p>
          <a:endParaRPr lang="zh-TW" altLang="en-US"/>
        </a:p>
      </dgm:t>
    </dgm:pt>
    <dgm:pt modelId="{6FCA352B-54F5-4386-9C43-FB9867D816E2}" type="sibTrans" cxnId="{7D281382-DE32-4911-BD17-FF26E93A5E1B}">
      <dgm:prSet/>
      <dgm:spPr/>
      <dgm:t>
        <a:bodyPr/>
        <a:lstStyle/>
        <a:p>
          <a:endParaRPr lang="zh-TW" altLang="en-US"/>
        </a:p>
      </dgm:t>
    </dgm:pt>
    <dgm:pt modelId="{92F978F0-54B4-40D4-A2C2-758F51F4FCC1}" type="pres">
      <dgm:prSet presAssocID="{12E00A23-CEC6-47D9-8FBE-FB5C87BFA9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E180BCD-D611-43E9-843F-D1192CBF37B3}" type="pres">
      <dgm:prSet presAssocID="{C56CAF24-5973-4612-BEA7-539B01B0311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57EA26-5627-4957-A796-2CB75CD96535}" type="pres">
      <dgm:prSet presAssocID="{6FCA352B-54F5-4386-9C43-FB9867D816E2}" presName="spacer" presStyleCnt="0"/>
      <dgm:spPr/>
      <dgm:t>
        <a:bodyPr/>
        <a:lstStyle/>
        <a:p>
          <a:endParaRPr lang="zh-TW" altLang="en-US"/>
        </a:p>
      </dgm:t>
    </dgm:pt>
    <dgm:pt modelId="{36A9835E-FC2D-44F8-9B07-7E7E846B056A}" type="pres">
      <dgm:prSet presAssocID="{B5784CD8-4FA9-4E18-96BD-5B631B2ABB5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746155-28EA-46B9-81C9-985E6AF09342}" type="pres">
      <dgm:prSet presAssocID="{B915E913-A4F4-451B-9F23-91FE267E2453}" presName="spacer" presStyleCnt="0"/>
      <dgm:spPr/>
      <dgm:t>
        <a:bodyPr/>
        <a:lstStyle/>
        <a:p>
          <a:endParaRPr lang="zh-TW" altLang="en-US"/>
        </a:p>
      </dgm:t>
    </dgm:pt>
    <dgm:pt modelId="{2119BE02-4C0B-402B-93DF-B4CB512F606C}" type="pres">
      <dgm:prSet presAssocID="{2F5CED26-937A-4F81-9483-0C81794D493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9EC61B-F633-4526-8637-9DABB1321EB2}" type="pres">
      <dgm:prSet presAssocID="{D1DB9A5A-E8CB-4BA3-9CF0-DF58359610ED}" presName="spacer" presStyleCnt="0"/>
      <dgm:spPr/>
      <dgm:t>
        <a:bodyPr/>
        <a:lstStyle/>
        <a:p>
          <a:endParaRPr lang="zh-TW" altLang="en-US"/>
        </a:p>
      </dgm:t>
    </dgm:pt>
    <dgm:pt modelId="{4EA19D65-4D4F-4E16-8FAA-69441DB94B50}" type="pres">
      <dgm:prSet presAssocID="{CD343E64-934A-4A4C-8A8D-262E1F8DCE1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EC88E02-5C2D-4259-BE68-3523F4B416FC}" type="presOf" srcId="{B5784CD8-4FA9-4E18-96BD-5B631B2ABB54}" destId="{36A9835E-FC2D-44F8-9B07-7E7E846B056A}" srcOrd="0" destOrd="0" presId="urn:microsoft.com/office/officeart/2005/8/layout/vList2"/>
    <dgm:cxn modelId="{B8DB0C9F-DB03-46A9-8109-59BCC4290AA6}" srcId="{12E00A23-CEC6-47D9-8FBE-FB5C87BFA9A3}" destId="{CD343E64-934A-4A4C-8A8D-262E1F8DCE15}" srcOrd="3" destOrd="0" parTransId="{8748A7C7-FDD5-4018-BCA5-9B6C1AD41C96}" sibTransId="{E944A607-FDBD-4CF8-8D34-C5CAF37C06B3}"/>
    <dgm:cxn modelId="{E35B7338-9FDD-41AF-9D28-FD9112AC9753}" type="presOf" srcId="{2F5CED26-937A-4F81-9483-0C81794D493F}" destId="{2119BE02-4C0B-402B-93DF-B4CB512F606C}" srcOrd="0" destOrd="0" presId="urn:microsoft.com/office/officeart/2005/8/layout/vList2"/>
    <dgm:cxn modelId="{B0FE535D-43F3-4696-B544-96A9048E8EA8}" srcId="{12E00A23-CEC6-47D9-8FBE-FB5C87BFA9A3}" destId="{2F5CED26-937A-4F81-9483-0C81794D493F}" srcOrd="2" destOrd="0" parTransId="{5A1F89CE-9EC5-4806-AA4A-5EBE538B1452}" sibTransId="{D1DB9A5A-E8CB-4BA3-9CF0-DF58359610ED}"/>
    <dgm:cxn modelId="{62172F01-6A98-4ED6-8860-76826428EB7A}" type="presOf" srcId="{C56CAF24-5973-4612-BEA7-539B01B0311F}" destId="{AE180BCD-D611-43E9-843F-D1192CBF37B3}" srcOrd="0" destOrd="0" presId="urn:microsoft.com/office/officeart/2005/8/layout/vList2"/>
    <dgm:cxn modelId="{A2E8BAFE-EA03-4CC6-B71A-BC2CE977674F}" srcId="{12E00A23-CEC6-47D9-8FBE-FB5C87BFA9A3}" destId="{B5784CD8-4FA9-4E18-96BD-5B631B2ABB54}" srcOrd="1" destOrd="0" parTransId="{9E92F4EF-C6A3-41E4-A154-93FC3203F277}" sibTransId="{B915E913-A4F4-451B-9F23-91FE267E2453}"/>
    <dgm:cxn modelId="{AFC7C493-3A10-496C-91C3-9DAFAF315D10}" type="presOf" srcId="{12E00A23-CEC6-47D9-8FBE-FB5C87BFA9A3}" destId="{92F978F0-54B4-40D4-A2C2-758F51F4FCC1}" srcOrd="0" destOrd="0" presId="urn:microsoft.com/office/officeart/2005/8/layout/vList2"/>
    <dgm:cxn modelId="{715CCC16-A4C9-4DC9-BB0E-0C444DE18197}" type="presOf" srcId="{CD343E64-934A-4A4C-8A8D-262E1F8DCE15}" destId="{4EA19D65-4D4F-4E16-8FAA-69441DB94B50}" srcOrd="0" destOrd="0" presId="urn:microsoft.com/office/officeart/2005/8/layout/vList2"/>
    <dgm:cxn modelId="{7D281382-DE32-4911-BD17-FF26E93A5E1B}" srcId="{12E00A23-CEC6-47D9-8FBE-FB5C87BFA9A3}" destId="{C56CAF24-5973-4612-BEA7-539B01B0311F}" srcOrd="0" destOrd="0" parTransId="{37EB3015-35DA-47D9-83A4-C9AFF60F7ABD}" sibTransId="{6FCA352B-54F5-4386-9C43-FB9867D816E2}"/>
    <dgm:cxn modelId="{EA35885D-8112-4D23-BF24-B9F20C6BF062}" type="presParOf" srcId="{92F978F0-54B4-40D4-A2C2-758F51F4FCC1}" destId="{AE180BCD-D611-43E9-843F-D1192CBF37B3}" srcOrd="0" destOrd="0" presId="urn:microsoft.com/office/officeart/2005/8/layout/vList2"/>
    <dgm:cxn modelId="{4872DDCE-9808-41AA-878A-B3A0E9CDA363}" type="presParOf" srcId="{92F978F0-54B4-40D4-A2C2-758F51F4FCC1}" destId="{F657EA26-5627-4957-A796-2CB75CD96535}" srcOrd="1" destOrd="0" presId="urn:microsoft.com/office/officeart/2005/8/layout/vList2"/>
    <dgm:cxn modelId="{C158496A-621E-41B0-9703-C4180C164BFA}" type="presParOf" srcId="{92F978F0-54B4-40D4-A2C2-758F51F4FCC1}" destId="{36A9835E-FC2D-44F8-9B07-7E7E846B056A}" srcOrd="2" destOrd="0" presId="urn:microsoft.com/office/officeart/2005/8/layout/vList2"/>
    <dgm:cxn modelId="{A97AB325-DA50-4BE8-BACA-FDAF999F4C8C}" type="presParOf" srcId="{92F978F0-54B4-40D4-A2C2-758F51F4FCC1}" destId="{46746155-28EA-46B9-81C9-985E6AF09342}" srcOrd="3" destOrd="0" presId="urn:microsoft.com/office/officeart/2005/8/layout/vList2"/>
    <dgm:cxn modelId="{C1FCEB28-6D3E-4EC9-854A-1756427B54B1}" type="presParOf" srcId="{92F978F0-54B4-40D4-A2C2-758F51F4FCC1}" destId="{2119BE02-4C0B-402B-93DF-B4CB512F606C}" srcOrd="4" destOrd="0" presId="urn:microsoft.com/office/officeart/2005/8/layout/vList2"/>
    <dgm:cxn modelId="{9134B918-E1E4-4376-83F3-29C63246EE56}" type="presParOf" srcId="{92F978F0-54B4-40D4-A2C2-758F51F4FCC1}" destId="{A29EC61B-F633-4526-8637-9DABB1321EB2}" srcOrd="5" destOrd="0" presId="urn:microsoft.com/office/officeart/2005/8/layout/vList2"/>
    <dgm:cxn modelId="{987BC137-565A-4015-9EF6-95A4C8D79BD5}" type="presParOf" srcId="{92F978F0-54B4-40D4-A2C2-758F51F4FCC1}" destId="{4EA19D65-4D4F-4E16-8FAA-69441DB94B5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80BCD-D611-43E9-843F-D1192CBF37B3}">
      <dsp:nvSpPr>
        <dsp:cNvPr id="0" name=""/>
        <dsp:cNvSpPr/>
      </dsp:nvSpPr>
      <dsp:spPr>
        <a:xfrm>
          <a:off x="0" y="9059"/>
          <a:ext cx="5688632" cy="995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純粹高</a:t>
          </a:r>
          <a:r>
            <a:rPr lang="en-US" altLang="zh-TW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IQ</a:t>
          </a:r>
          <a:r>
            <a:rPr lang="zh-TW" altLang="en-US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者是知識的巨人，生活的白癡。</a:t>
          </a:r>
          <a:endParaRPr lang="zh-TW" altLang="en-US" sz="2400" b="0" kern="1200" dirty="0">
            <a:effectLst/>
            <a:latin typeface="華康宗楷體W7" pitchFamily="65" charset="-120"/>
            <a:ea typeface="華康宗楷體W7" pitchFamily="65" charset="-120"/>
          </a:endParaRPr>
        </a:p>
      </dsp:txBody>
      <dsp:txXfrm>
        <a:off x="48605" y="57664"/>
        <a:ext cx="5591422" cy="898460"/>
      </dsp:txXfrm>
    </dsp:sp>
    <dsp:sp modelId="{36A9835E-FC2D-44F8-9B07-7E7E846B056A}">
      <dsp:nvSpPr>
        <dsp:cNvPr id="0" name=""/>
        <dsp:cNvSpPr/>
      </dsp:nvSpPr>
      <dsp:spPr>
        <a:xfrm>
          <a:off x="0" y="1111290"/>
          <a:ext cx="5688632" cy="995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很多 </a:t>
          </a:r>
          <a:r>
            <a:rPr lang="en-US" altLang="zh-TW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IQ160</a:t>
          </a:r>
          <a:r>
            <a:rPr lang="zh-TW" altLang="en-US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 的人為 </a:t>
          </a:r>
          <a:r>
            <a:rPr lang="en-US" altLang="zh-TW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IQ100</a:t>
          </a:r>
          <a:r>
            <a:rPr lang="zh-TW" altLang="en-US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 的人工作，原因就是前者的</a:t>
          </a:r>
          <a:r>
            <a:rPr lang="en-US" altLang="zh-TW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EQ</a:t>
          </a:r>
          <a:r>
            <a:rPr lang="zh-TW" altLang="en-US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較低。</a:t>
          </a:r>
          <a:endParaRPr lang="en-US" altLang="zh-TW" sz="2400" b="0" kern="1200" dirty="0" smtClean="0">
            <a:effectLst/>
            <a:latin typeface="華康宗楷體W7" pitchFamily="65" charset="-120"/>
            <a:ea typeface="華康宗楷體W7" pitchFamily="65" charset="-120"/>
          </a:endParaRPr>
        </a:p>
      </dsp:txBody>
      <dsp:txXfrm>
        <a:off x="48605" y="1159895"/>
        <a:ext cx="5591422" cy="898460"/>
      </dsp:txXfrm>
    </dsp:sp>
    <dsp:sp modelId="{2119BE02-4C0B-402B-93DF-B4CB512F606C}">
      <dsp:nvSpPr>
        <dsp:cNvPr id="0" name=""/>
        <dsp:cNvSpPr/>
      </dsp:nvSpPr>
      <dsp:spPr>
        <a:xfrm>
          <a:off x="0" y="2213520"/>
          <a:ext cx="5688632" cy="995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EQ</a:t>
          </a:r>
          <a:r>
            <a:rPr lang="zh-TW" altLang="en-US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低的人可能會結錯婚，找錯工作。</a:t>
          </a:r>
          <a:endParaRPr lang="en-US" altLang="zh-TW" sz="2400" b="0" kern="1200" dirty="0" smtClean="0">
            <a:effectLst/>
            <a:latin typeface="華康宗楷體W7" pitchFamily="65" charset="-120"/>
            <a:ea typeface="華康宗楷體W7" pitchFamily="65" charset="-120"/>
          </a:endParaRPr>
        </a:p>
      </dsp:txBody>
      <dsp:txXfrm>
        <a:off x="48605" y="2262125"/>
        <a:ext cx="5591422" cy="898460"/>
      </dsp:txXfrm>
    </dsp:sp>
    <dsp:sp modelId="{4EA19D65-4D4F-4E16-8FAA-69441DB94B50}">
      <dsp:nvSpPr>
        <dsp:cNvPr id="0" name=""/>
        <dsp:cNvSpPr/>
      </dsp:nvSpPr>
      <dsp:spPr>
        <a:xfrm>
          <a:off x="0" y="3315749"/>
          <a:ext cx="5688632" cy="995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EQ</a:t>
          </a:r>
          <a:r>
            <a:rPr lang="zh-TW" altLang="en-US" sz="2400" b="0" kern="1200" dirty="0" smtClean="0">
              <a:effectLst/>
              <a:latin typeface="華康宗楷體W7" pitchFamily="65" charset="-120"/>
              <a:ea typeface="華康宗楷體W7" pitchFamily="65" charset="-120"/>
            </a:rPr>
            <a:t>才是人生成功快樂的關鍵。</a:t>
          </a:r>
          <a:endParaRPr lang="zh-TW" altLang="en-US" sz="2400" b="0" kern="1200" dirty="0">
            <a:effectLst/>
            <a:latin typeface="華康宗楷體W7" pitchFamily="65" charset="-120"/>
            <a:ea typeface="華康宗楷體W7" pitchFamily="65" charset="-120"/>
          </a:endParaRPr>
        </a:p>
      </dsp:txBody>
      <dsp:txXfrm>
        <a:off x="48605" y="3364354"/>
        <a:ext cx="5591422" cy="898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18AC7-5405-4EE2-852D-5035560A1A8A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46232-3A00-4CCE-BE85-6183CC8F88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8395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392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254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823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1091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399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2681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608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046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85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34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97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44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09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320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48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4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06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BEAD13-0566-4C6C-97E7-55F17F24B09F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4638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620689"/>
            <a:ext cx="7772400" cy="936103"/>
          </a:xfrm>
        </p:spPr>
        <p:txBody>
          <a:bodyPr>
            <a:normAutofit/>
          </a:bodyPr>
          <a:lstStyle/>
          <a:p>
            <a:r>
              <a:rPr lang="en-US" altLang="zh-TW" sz="4800" dirty="0" smtClean="0">
                <a:latin typeface="華康POP1體W5" pitchFamily="81" charset="-120"/>
                <a:ea typeface="華康POP1體W5" pitchFamily="81" charset="-120"/>
              </a:rPr>
              <a:t>104</a:t>
            </a:r>
            <a:r>
              <a:rPr lang="zh-TW" altLang="en-US" sz="4800" dirty="0" smtClean="0">
                <a:latin typeface="華康POP1體W5" pitchFamily="81" charset="-120"/>
                <a:ea typeface="華康POP1體W5" pitchFamily="81" charset="-120"/>
              </a:rPr>
              <a:t>學年度第</a:t>
            </a:r>
            <a:r>
              <a:rPr lang="en-US" altLang="zh-TW" sz="4800" dirty="0" smtClean="0">
                <a:latin typeface="華康POP1體W5" pitchFamily="81" charset="-120"/>
                <a:ea typeface="華康POP1體W5" pitchFamily="81" charset="-120"/>
              </a:rPr>
              <a:t>1</a:t>
            </a:r>
            <a:r>
              <a:rPr lang="zh-TW" altLang="en-US" sz="4800" dirty="0" smtClean="0">
                <a:latin typeface="華康POP1體W5" pitchFamily="81" charset="-120"/>
                <a:ea typeface="華康POP1體W5" pitchFamily="81" charset="-120"/>
              </a:rPr>
              <a:t>學期</a:t>
            </a:r>
            <a:r>
              <a:rPr lang="en-US" altLang="zh-TW" sz="4800" dirty="0" smtClean="0">
                <a:latin typeface="華康POP1體W5" pitchFamily="81" charset="-120"/>
                <a:ea typeface="華康POP1體W5" pitchFamily="81" charset="-120"/>
              </a:rPr>
              <a:t>-</a:t>
            </a:r>
            <a:r>
              <a:rPr lang="zh-TW" altLang="en-US" sz="4800" dirty="0" smtClean="0">
                <a:latin typeface="華康POP1體W5" pitchFamily="81" charset="-120"/>
                <a:ea typeface="華康POP1體W5" pitchFamily="81" charset="-120"/>
              </a:rPr>
              <a:t>學校日</a:t>
            </a:r>
            <a:endParaRPr lang="zh-TW" altLang="en-US" sz="4800" dirty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1574" y="2132856"/>
            <a:ext cx="6400800" cy="1008112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1"/>
                </a:solidFill>
                <a:latin typeface="華康POP1體W5" pitchFamily="81" charset="-120"/>
                <a:ea typeface="華康POP1體W5" pitchFamily="81" charset="-120"/>
              </a:rPr>
              <a:t>健體領域</a:t>
            </a:r>
            <a:r>
              <a:rPr lang="en-US" altLang="zh-TW" sz="4000" b="1" dirty="0" smtClean="0">
                <a:solidFill>
                  <a:schemeClr val="tx1"/>
                </a:solidFill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4000" b="1" dirty="0" smtClean="0">
                <a:solidFill>
                  <a:schemeClr val="tx1"/>
                </a:solidFill>
                <a:latin typeface="華康POP1體W5" pitchFamily="81" charset="-120"/>
                <a:ea typeface="華康POP1體W5" pitchFamily="81" charset="-120"/>
              </a:rPr>
              <a:t>體育</a:t>
            </a:r>
            <a:r>
              <a:rPr lang="en-US" altLang="zh-TW" sz="4000" b="1" dirty="0" smtClean="0">
                <a:solidFill>
                  <a:schemeClr val="tx1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  <a:r>
              <a:rPr lang="zh-TW" altLang="en-US" sz="4000" b="1" dirty="0" smtClean="0">
                <a:solidFill>
                  <a:schemeClr val="tx1"/>
                </a:solidFill>
                <a:latin typeface="華康POP1體W5" pitchFamily="81" charset="-120"/>
                <a:ea typeface="華康POP1體W5" pitchFamily="81" charset="-120"/>
              </a:rPr>
              <a:t>科報告</a:t>
            </a:r>
            <a:endParaRPr lang="zh-TW" altLang="en-US" sz="4000" b="1" dirty="0">
              <a:solidFill>
                <a:schemeClr val="tx1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-1" y="3140968"/>
            <a:ext cx="9206409" cy="2467366"/>
            <a:chOff x="25" y="2707777"/>
            <a:chExt cx="9248699" cy="2340005"/>
          </a:xfrm>
        </p:grpSpPr>
        <p:pic>
          <p:nvPicPr>
            <p:cNvPr id="1028" name="Picture 4" descr="E:\體育組桌機\DATA (D)1020708\體育組\101-1\活動照片\新資料夾\101班際排球賽\101相片 39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718" y="2707777"/>
              <a:ext cx="3120006" cy="23400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體育組桌機\DATA (D)1020708\體育組\101-1\活動照片\新資料夾\101-1大隊接力\照片 04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" y="2754935"/>
              <a:ext cx="3057130" cy="2292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E:\體育組桌機\DATA (D)1020708\體育組\101-1\活動照片\新資料夾\101-1游泳比賽\101相片 56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291" y="2723961"/>
              <a:ext cx="3098427" cy="23238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副標題 2"/>
          <p:cNvSpPr txBox="1">
            <a:spLocks/>
          </p:cNvSpPr>
          <p:nvPr/>
        </p:nvSpPr>
        <p:spPr>
          <a:xfrm>
            <a:off x="1547664" y="5849888"/>
            <a:ext cx="6400800" cy="74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 smtClean="0">
                <a:solidFill>
                  <a:schemeClr val="tx1"/>
                </a:solidFill>
                <a:latin typeface="華康POP1體W5" pitchFamily="81" charset="-120"/>
                <a:ea typeface="華康POP1體W5" pitchFamily="81" charset="-120"/>
              </a:rPr>
              <a:t>報告人 張玉美 老師</a:t>
            </a:r>
            <a:endParaRPr lang="zh-TW" altLang="en-US" sz="3600" dirty="0">
              <a:solidFill>
                <a:schemeClr val="tx1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98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260647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二、評量方式 </a:t>
            </a:r>
            <a:r>
              <a:rPr lang="en-US" altLang="zh-TW" sz="40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2-2</a:t>
            </a:r>
            <a:endParaRPr lang="zh-TW" altLang="en-US" sz="40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5333" y="943362"/>
            <a:ext cx="83848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二</a:t>
            </a:r>
            <a:r>
              <a:rPr lang="en-US" altLang="zh-TW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  <a:r>
              <a:rPr lang="zh-TW" altLang="en-US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平時評量 占</a:t>
            </a:r>
            <a:r>
              <a:rPr lang="en-US" altLang="zh-TW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50</a:t>
            </a:r>
            <a:r>
              <a:rPr lang="zh-TW" altLang="en-US" sz="32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％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1.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體育常識 占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25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％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本校網站有各年級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100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題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試題供參考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  <a:endParaRPr lang="zh-TW" altLang="en-US" sz="24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2.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上課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出席狀況及學習態度，基本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分為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80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分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，教師依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評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</a:t>
            </a:r>
            <a:endParaRPr lang="en-US" altLang="zh-TW" sz="2400" dirty="0" smtClean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 量指標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加分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。 占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25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％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042435"/>
              </p:ext>
            </p:extLst>
          </p:nvPr>
        </p:nvGraphicFramePr>
        <p:xfrm>
          <a:off x="1043608" y="3525005"/>
          <a:ext cx="7056784" cy="28934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827749"/>
                <a:gridCol w="4875755"/>
                <a:gridCol w="1353280"/>
              </a:tblGrid>
              <a:tr h="1742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序號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評量指標內容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得分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5232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積極主動學習並表現優異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639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能主動學習並能配合課程進行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639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能認真上課能配合課程進行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639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上課準時並能配合課程進行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639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配合課程進行但缺乏主動學習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639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上課缺乏學習動力無法專心上課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-1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35492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常遲到早退或常藉故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無正當理由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r>
                        <a:rPr lang="zh-TW" sz="1600" kern="100" dirty="0">
                          <a:effectLst/>
                        </a:rPr>
                        <a:t>不參與課程學習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-2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639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游泳課等課程缺課經通知後未能補課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-3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639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不配合課程進行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-4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2639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</a:t>
                      </a:r>
                      <a:endParaRPr lang="zh-TW" sz="16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擾亂上課秩序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-5</a:t>
                      </a:r>
                      <a:endParaRPr lang="zh-TW" sz="16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6501890"/>
            <a:ext cx="88924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dirty="0" smtClean="0">
                <a:solidFill>
                  <a:prstClr val="black"/>
                </a:solidFill>
                <a:latin typeface="標楷體" pitchFamily="65" charset="-120"/>
                <a:cs typeface="Times New Roman" pitchFamily="18" charset="0"/>
              </a:rPr>
              <a:t>備註</a:t>
            </a:r>
            <a:r>
              <a:rPr kumimoji="1" lang="en-US" altLang="zh-TW" sz="1600" dirty="0" smtClean="0">
                <a:solidFill>
                  <a:prstClr val="black"/>
                </a:solidFill>
                <a:latin typeface="標楷體" pitchFamily="65" charset="-120"/>
                <a:cs typeface="Times New Roman" pitchFamily="18" charset="0"/>
              </a:rPr>
              <a:t>: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標楷體" pitchFamily="65" charset="-120"/>
                <a:cs typeface="Times New Roman" pitchFamily="18" charset="0"/>
              </a:rPr>
              <a:t>教師依</a:t>
            </a:r>
            <a:r>
              <a:rPr kumimoji="1" lang="zh-TW" altLang="en-US" sz="1600" dirty="0" smtClean="0">
                <a:solidFill>
                  <a:prstClr val="black"/>
                </a:solidFill>
                <a:latin typeface="標楷體" pitchFamily="65" charset="-120"/>
                <a:cs typeface="Times New Roman" pitchFamily="18" charset="0"/>
              </a:rPr>
              <a:t>評量指標內容，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標楷體" pitchFamily="65" charset="-120"/>
                <a:cs typeface="Times New Roman" pitchFamily="18" charset="0"/>
              </a:rPr>
              <a:t>針對上課出席狀況及學習表現，累計每次上課得分，作為給分依據。</a:t>
            </a:r>
            <a:endParaRPr kumimoji="1" lang="zh-TW" altLang="en-US" sz="2000" dirty="0" smtClean="0">
              <a:solidFill>
                <a:prstClr val="black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43608" y="3155672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dirty="0">
                <a:solidFill>
                  <a:prstClr val="black"/>
                </a:solidFill>
                <a:latin typeface="標楷體" pitchFamily="65" charset="-120"/>
                <a:cs typeface="Times New Roman" pitchFamily="18" charset="0"/>
              </a:rPr>
              <a:t>情意評量等第、指標內容及得分標準如下</a:t>
            </a:r>
            <a:r>
              <a:rPr kumimoji="1" lang="en-US" altLang="zh-TW" sz="1600" dirty="0">
                <a:solidFill>
                  <a:prstClr val="black"/>
                </a:solidFill>
                <a:latin typeface="標楷體" pitchFamily="65" charset="-120"/>
                <a:cs typeface="Times New Roman" pitchFamily="18" charset="0"/>
              </a:rPr>
              <a:t>:</a:t>
            </a:r>
            <a:endParaRPr kumimoji="1" lang="en-US" altLang="zh-TW" sz="900" dirty="0">
              <a:solidFill>
                <a:prstClr val="black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91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6978" y="583813"/>
            <a:ext cx="615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dirty="0">
                <a:latin typeface="華康POP1體W5" pitchFamily="81" charset="-120"/>
                <a:ea typeface="華康POP1體W5" pitchFamily="81" charset="-120"/>
              </a:rPr>
              <a:t>三、營造優質的學習</a:t>
            </a:r>
            <a:r>
              <a:rPr lang="zh-TW" altLang="en-US" sz="3600" dirty="0" smtClean="0">
                <a:latin typeface="華康POP1體W5" pitchFamily="81" charset="-120"/>
                <a:ea typeface="華康POP1體W5" pitchFamily="81" charset="-120"/>
              </a:rPr>
              <a:t>環境 </a:t>
            </a:r>
            <a:r>
              <a:rPr lang="en-US" altLang="zh-TW" sz="3600" dirty="0" smtClean="0">
                <a:latin typeface="華康POP1體W5" pitchFamily="81" charset="-120"/>
                <a:ea typeface="華康POP1體W5" pitchFamily="81" charset="-120"/>
              </a:rPr>
              <a:t>5-1</a:t>
            </a:r>
            <a:endParaRPr lang="zh-TW" altLang="en-US" sz="36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4098" name="Picture 2" descr="E:\體育組桌機\DATA (D)1020708\體育組\101-1\活動照片\新資料夾\100-2游泳照片\P1460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531">
            <a:off x="822569" y="3567875"/>
            <a:ext cx="3604042" cy="2703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E:\體育組桌機\DATA (D)1020708\體育組\101-1\活動照片\新資料夾\101-1大隊接力\照片 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305">
            <a:off x="6299942" y="585670"/>
            <a:ext cx="2245341" cy="1684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E:\體育組桌機\DATA (D)1020708\體育組\101-2\101學年度第2學期八年級班際籃球比賽\師生籃球賽\IMG_0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0" y="4149080"/>
            <a:ext cx="3446711" cy="2297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矩形 2"/>
          <p:cNvSpPr/>
          <p:nvPr/>
        </p:nvSpPr>
        <p:spPr>
          <a:xfrm>
            <a:off x="793329" y="1352391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每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學期固定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辦理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班際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競賽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如排球賽、籃球賽、游泳賽、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大隊接力、鐵人二項等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活動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，以凝聚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班級向心力，學習互助合作，進而提升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學習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效果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。</a:t>
            </a:r>
            <a:endParaRPr lang="zh-TW" altLang="en-US" sz="2800" dirty="0">
              <a:latin typeface="華康POP1體W5" pitchFamily="81" charset="-120"/>
              <a:ea typeface="華康POP1體W5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03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1337340"/>
            <a:ext cx="79952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每週</a:t>
            </a:r>
            <a:r>
              <a:rPr lang="en-US" altLang="zh-TW" sz="2800" dirty="0"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四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)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朝會時間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安排健康操及提升體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適能活動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，包含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增進肌力、肌耐力、柔軟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度、心肺耐力等以及進行運動安全、水上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安全等宣導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。</a:t>
            </a:r>
            <a:endParaRPr lang="zh-TW" altLang="en-US" sz="2800" dirty="0"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9429"/>
            <a:ext cx="3827017" cy="2881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58" y="3563689"/>
            <a:ext cx="3781425" cy="283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927662" y="637805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柔軟度訓練</a:t>
            </a:r>
          </a:p>
        </p:txBody>
      </p:sp>
      <p:sp>
        <p:nvSpPr>
          <p:cNvPr id="5" name="矩形 4"/>
          <p:cNvSpPr/>
          <p:nvPr/>
        </p:nvSpPr>
        <p:spPr>
          <a:xfrm>
            <a:off x="6156176" y="6378059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 腹部</a:t>
            </a:r>
            <a:r>
              <a:rPr lang="zh-TW" altLang="en-US" dirty="0" smtClean="0"/>
              <a:t>肌</a:t>
            </a:r>
            <a:r>
              <a:rPr lang="zh-TW" altLang="en-US" dirty="0"/>
              <a:t>力</a:t>
            </a:r>
            <a:r>
              <a:rPr lang="zh-TW" altLang="en-US" dirty="0" smtClean="0"/>
              <a:t>訓練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16978" y="583813"/>
            <a:ext cx="615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dirty="0">
                <a:latin typeface="華康POP1體W5" pitchFamily="81" charset="-120"/>
                <a:ea typeface="華康POP1體W5" pitchFamily="81" charset="-120"/>
              </a:rPr>
              <a:t>三、營造優質的學習</a:t>
            </a:r>
            <a:r>
              <a:rPr lang="zh-TW" altLang="en-US" sz="3600" dirty="0" smtClean="0">
                <a:latin typeface="華康POP1體W5" pitchFamily="81" charset="-120"/>
                <a:ea typeface="華康POP1體W5" pitchFamily="81" charset="-120"/>
              </a:rPr>
              <a:t>環境 </a:t>
            </a:r>
            <a:r>
              <a:rPr lang="en-US" altLang="zh-TW" sz="3600" dirty="0" smtClean="0">
                <a:latin typeface="華康POP1體W5" pitchFamily="81" charset="-120"/>
                <a:ea typeface="華康POP1體W5" pitchFamily="81" charset="-120"/>
              </a:rPr>
              <a:t>5-2</a:t>
            </a:r>
            <a:endParaRPr lang="zh-TW" altLang="en-US" sz="36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75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體育組桌機\DATA (D)1020708\體育組\101評鑑資料\101校務評鑑\体適能\101相片 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23">
            <a:off x="3800375" y="3530271"/>
            <a:ext cx="2284732" cy="3046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E:\體育組桌機\DATA (D)1020708\體育組\101評鑑資料\101校務評鑑\体適能\101相片 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16" y="3356992"/>
            <a:ext cx="2523787" cy="336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9" y="4099335"/>
            <a:ext cx="2973811" cy="223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矩形 6"/>
          <p:cNvSpPr/>
          <p:nvPr/>
        </p:nvSpPr>
        <p:spPr>
          <a:xfrm>
            <a:off x="189503" y="260647"/>
            <a:ext cx="615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dirty="0">
                <a:latin typeface="華康POP1體W5" pitchFamily="81" charset="-120"/>
                <a:ea typeface="華康POP1體W5" pitchFamily="81" charset="-120"/>
              </a:rPr>
              <a:t>三、營造優質的學習</a:t>
            </a:r>
            <a:r>
              <a:rPr lang="zh-TW" altLang="en-US" sz="3600" dirty="0" smtClean="0">
                <a:latin typeface="華康POP1體W5" pitchFamily="81" charset="-120"/>
                <a:ea typeface="華康POP1體W5" pitchFamily="81" charset="-120"/>
              </a:rPr>
              <a:t>環境 </a:t>
            </a:r>
            <a:r>
              <a:rPr lang="en-US" altLang="zh-TW" sz="3600" dirty="0" smtClean="0">
                <a:latin typeface="華康POP1體W5" pitchFamily="81" charset="-120"/>
                <a:ea typeface="華康POP1體W5" pitchFamily="81" charset="-120"/>
              </a:rPr>
              <a:t>5-3</a:t>
            </a:r>
            <a:endParaRPr lang="zh-TW" altLang="en-US" sz="36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257" y="1052736"/>
            <a:ext cx="85616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本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學期訂定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本校體育運動發展激勵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方案，鼓勵學生利用放學及週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休假日參與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校外體育運動活動包含</a:t>
            </a:r>
            <a:r>
              <a:rPr lang="en-US" altLang="zh-TW" sz="2800" dirty="0"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課程、競賽、觀賞體育賽事，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自主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練習、規律運動等，將平日所學延伸至日場生活當中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。</a:t>
            </a:r>
            <a:endParaRPr lang="zh-TW" altLang="en-US" sz="2800" dirty="0">
              <a:latin typeface="華康POP1體W5" pitchFamily="81" charset="-120"/>
              <a:ea typeface="華康POP1體W5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308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esktop\1512725_653490298023522_53776795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87637"/>
            <a:ext cx="2370098" cy="32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74922_623787920993760_79993848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3706950" cy="276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16978" y="260647"/>
            <a:ext cx="615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dirty="0">
                <a:latin typeface="華康POP1體W5" pitchFamily="81" charset="-120"/>
                <a:ea typeface="華康POP1體W5" pitchFamily="81" charset="-120"/>
              </a:rPr>
              <a:t>三、營造優質的學習</a:t>
            </a:r>
            <a:r>
              <a:rPr lang="zh-TW" altLang="en-US" sz="3600" dirty="0" smtClean="0">
                <a:latin typeface="華康POP1體W5" pitchFamily="81" charset="-120"/>
                <a:ea typeface="華康POP1體W5" pitchFamily="81" charset="-120"/>
              </a:rPr>
              <a:t>環境 </a:t>
            </a:r>
            <a:r>
              <a:rPr lang="en-US" altLang="zh-TW" sz="3600" dirty="0">
                <a:latin typeface="華康POP1體W5" pitchFamily="81" charset="-120"/>
                <a:ea typeface="華康POP1體W5" pitchFamily="81" charset="-120"/>
              </a:rPr>
              <a:t>5</a:t>
            </a:r>
            <a:r>
              <a:rPr lang="en-US" altLang="zh-TW" sz="3600" dirty="0" smtClean="0">
                <a:latin typeface="華康POP1體W5" pitchFamily="81" charset="-120"/>
                <a:ea typeface="華康POP1體W5" pitchFamily="81" charset="-120"/>
              </a:rPr>
              <a:t>-4</a:t>
            </a:r>
            <a:r>
              <a:rPr lang="zh-TW" altLang="en-US" sz="3600" dirty="0" smtClean="0">
                <a:latin typeface="華康POP1體W5" pitchFamily="81" charset="-120"/>
                <a:ea typeface="華康POP1體W5" pitchFamily="81" charset="-120"/>
              </a:rPr>
              <a:t> </a:t>
            </a:r>
            <a:endParaRPr lang="zh-TW" altLang="en-US" sz="36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6" y="906978"/>
            <a:ext cx="8530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成立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田徑、柔道、跆拳、游泳、籃球等校隊及培訓隊，提供學生多元學習及適性發展機會。</a:t>
            </a:r>
            <a:endParaRPr lang="zh-TW" altLang="en-US" sz="2800" dirty="0"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3078" name="Picture 6" descr="C:\Users\user\Desktop\1948187_676674199038465_73699902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2639731"/>
            <a:ext cx="268898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954786_554039091301977_28135985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68" y="4239898"/>
            <a:ext cx="3428024" cy="256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27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7" y="1168787"/>
            <a:ext cx="85301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辦理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景興國中體育志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工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學習服務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，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讓學生學習擔任各項競賽服務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工作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包含</a:t>
            </a:r>
            <a:r>
              <a:rPr lang="en-US" altLang="zh-TW" sz="2800" dirty="0"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裁判、記分、場地安全及環境維護工作</a:t>
            </a:r>
            <a:r>
              <a:rPr lang="en-US" altLang="zh-TW" sz="2800" dirty="0">
                <a:latin typeface="華康POP1體W5" pitchFamily="81" charset="-120"/>
                <a:ea typeface="華康POP1體W5" pitchFamily="81" charset="-120"/>
              </a:rPr>
              <a:t>)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。讓學生有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機會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從活動中學習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。</a:t>
            </a:r>
            <a:endParaRPr lang="zh-TW" altLang="en-US" sz="2800" dirty="0"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6146" name="Picture 2" descr="E:\體育組桌機\DATA (D)1020708\體育組\101-2\101學年度第2學期八年級班際籃球比賽\100-2八年級班際籃球賽\IMG_3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501008"/>
            <a:ext cx="3721133" cy="279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E:\體育組桌機\DATA (D)1020708\體育組\101-1\活動照片\新資料夾\101班際排球賽\101相片 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30" y="3501008"/>
            <a:ext cx="3709223" cy="278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文字方塊 3"/>
          <p:cNvSpPr txBox="1"/>
          <p:nvPr/>
        </p:nvSpPr>
        <p:spPr>
          <a:xfrm>
            <a:off x="2303865" y="628292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籃球賽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099570" y="62918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排球賽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16978" y="296087"/>
            <a:ext cx="615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dirty="0">
                <a:latin typeface="華康POP1體W5" pitchFamily="81" charset="-120"/>
                <a:ea typeface="華康POP1體W5" pitchFamily="81" charset="-120"/>
              </a:rPr>
              <a:t>三、營造優質的學習</a:t>
            </a:r>
            <a:r>
              <a:rPr lang="zh-TW" altLang="en-US" sz="3600" dirty="0" smtClean="0">
                <a:latin typeface="華康POP1體W5" pitchFamily="81" charset="-120"/>
                <a:ea typeface="華康POP1體W5" pitchFamily="81" charset="-120"/>
              </a:rPr>
              <a:t>環境 </a:t>
            </a:r>
            <a:r>
              <a:rPr lang="en-US" altLang="zh-TW" sz="3600" dirty="0" smtClean="0">
                <a:latin typeface="華康POP1體W5" pitchFamily="81" charset="-120"/>
                <a:ea typeface="華康POP1體W5" pitchFamily="81" charset="-120"/>
              </a:rPr>
              <a:t>5-5</a:t>
            </a:r>
            <a:r>
              <a:rPr lang="zh-TW" altLang="en-US" sz="3600" dirty="0" smtClean="0">
                <a:latin typeface="華康POP1體W5" pitchFamily="81" charset="-120"/>
                <a:ea typeface="華康POP1體W5" pitchFamily="81" charset="-120"/>
              </a:rPr>
              <a:t> </a:t>
            </a:r>
            <a:endParaRPr lang="zh-TW" altLang="en-US" sz="36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65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563640"/>
              </p:ext>
            </p:extLst>
          </p:nvPr>
        </p:nvGraphicFramePr>
        <p:xfrm>
          <a:off x="899592" y="1365801"/>
          <a:ext cx="3456384" cy="606592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440628"/>
                <a:gridCol w="2015756"/>
              </a:tblGrid>
              <a:tr h="43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3600" b="1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b="1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分機號碼</a:t>
                      </a:r>
                      <a:endParaRPr lang="zh-TW" sz="3200" b="1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李彥廣</a:t>
                      </a:r>
                      <a:endParaRPr lang="zh-TW" altLang="zh-TW" sz="3200" kern="100" dirty="0" smtClean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159</a:t>
                      </a:r>
                      <a:endParaRPr lang="zh-TW" altLang="en-US" sz="3200" dirty="0"/>
                    </a:p>
                  </a:txBody>
                  <a:tcPr marL="17780" marR="17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林憶萍</a:t>
                      </a: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156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陳麗淑</a:t>
                      </a:r>
                      <a:r>
                        <a:rPr lang="en-US" sz="3200" kern="100" dirty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111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李宜珍</a:t>
                      </a:r>
                      <a:endParaRPr lang="zh-TW" altLang="zh-TW" sz="3200" kern="100" dirty="0" smtClean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151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91680" y="692696"/>
            <a:ext cx="6417734" cy="673105"/>
          </a:xfrm>
        </p:spPr>
        <p:txBody>
          <a:bodyPr>
            <a:noAutofit/>
          </a:bodyPr>
          <a:lstStyle/>
          <a:p>
            <a:r>
              <a:rPr lang="zh-TW" altLang="en-US" sz="4000" b="1" i="1" dirty="0" smtClean="0">
                <a:latin typeface="+mj-ea"/>
                <a:ea typeface="+mj-ea"/>
                <a:cs typeface="Arial Unicode MS" panose="020B0604020202020204" pitchFamily="34" charset="-120"/>
              </a:rPr>
              <a:t>健教老師</a:t>
            </a:r>
            <a:r>
              <a:rPr lang="zh-TW" altLang="en-US" sz="4000" b="1" i="1" dirty="0" smtClean="0">
                <a:latin typeface="+mj-ea"/>
                <a:ea typeface="+mj-ea"/>
                <a:cs typeface="Arial Unicode MS" panose="020B0604020202020204" pitchFamily="34" charset="-120"/>
              </a:rPr>
              <a:t>校內分機號碼</a:t>
            </a:r>
            <a:endParaRPr lang="zh-TW" altLang="en-US" sz="4000" b="1" i="1" dirty="0">
              <a:latin typeface="+mj-ea"/>
              <a:ea typeface="+mj-ea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70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0360" y="761018"/>
            <a:ext cx="5293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華康POP1體W5" pitchFamily="81" charset="-120"/>
                <a:ea typeface="華康POP1體W5" pitchFamily="81" charset="-120"/>
              </a:rPr>
              <a:t>二</a:t>
            </a:r>
            <a:r>
              <a:rPr lang="zh-TW" altLang="en-US" sz="3600" b="1" dirty="0" smtClean="0">
                <a:latin typeface="華康POP1體W5" pitchFamily="81" charset="-120"/>
                <a:ea typeface="華康POP1體W5" pitchFamily="81" charset="-120"/>
              </a:rPr>
              <a:t>、課程介紹    </a:t>
            </a:r>
            <a:r>
              <a:rPr lang="zh-TW" altLang="en-US" sz="2800" b="1" dirty="0" smtClean="0">
                <a:latin typeface="華康POP1體W5" pitchFamily="81" charset="-120"/>
                <a:ea typeface="華康POP1體W5" pitchFamily="81" charset="-120"/>
              </a:rPr>
              <a:t>健 教</a:t>
            </a:r>
            <a:endParaRPr lang="zh-TW" altLang="en-US" sz="2800" b="1" dirty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410344" y="1551365"/>
            <a:ext cx="7772400" cy="1012974"/>
          </a:xfrm>
          <a:prstGeom prst="rect">
            <a:avLst/>
          </a:prstGeom>
        </p:spPr>
        <p:txBody>
          <a:bodyPr bIns="91440" anchor="b" anchorCtr="0">
            <a:normAutofit fontScale="3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j-cs"/>
              </a:rPr>
              <a:t> </a:t>
            </a:r>
            <a:b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j-cs"/>
              </a:rPr>
            </a:br>
            <a:r>
              <a:rPr lang="zh-TW" altLang="en-US" sz="10700" u="sng" dirty="0">
                <a:solidFill>
                  <a:srgbClr val="696464"/>
                </a:solidFill>
                <a:latin typeface="Franklin Gothic Book"/>
                <a:ea typeface="微軟正黑體" panose="020B0604030504040204" pitchFamily="34" charset="-120"/>
                <a:cs typeface="+mn-cs"/>
              </a:rPr>
              <a:t>課程目標</a:t>
            </a:r>
          </a:p>
        </p:txBody>
      </p:sp>
      <p:sp>
        <p:nvSpPr>
          <p:cNvPr id="13" name="內容版面配置區 3"/>
          <p:cNvSpPr txBox="1">
            <a:spLocks/>
          </p:cNvSpPr>
          <p:nvPr/>
        </p:nvSpPr>
        <p:spPr>
          <a:xfrm>
            <a:off x="410344" y="2594501"/>
            <a:ext cx="8208912" cy="1189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指導學生追求</a:t>
            </a:r>
            <a:r>
              <a:rPr kumimoji="0" lang="zh-TW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身體、心理與社會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的</a:t>
            </a:r>
            <a:r>
              <a:rPr kumimoji="0" lang="zh-TW" altLang="zh-TW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安適狀態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。</a:t>
            </a: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（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WHO</a:t>
            </a: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，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1948</a:t>
            </a: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erpetua"/>
                <a:ea typeface="新細明體" panose="02020500000000000000" pitchFamily="18" charset="-120"/>
                <a:cs typeface="+mn-cs"/>
              </a:rPr>
              <a:t>）</a:t>
            </a:r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erpetua"/>
              <a:ea typeface="新細明體" panose="02020500000000000000" pitchFamily="18" charset="-12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  <a:tabLst/>
              <a:defRPr/>
            </a:pP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erpetu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395536" y="2996952"/>
            <a:ext cx="5976664" cy="1070992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3600" dirty="0" smtClean="0">
                <a:solidFill>
                  <a:srgbClr val="696464"/>
                </a:solidFill>
                <a:latin typeface="Franklin Gothic Book"/>
                <a:ea typeface="微軟正黑體" panose="020B0604030504040204" pitchFamily="34" charset="-120"/>
              </a:rPr>
              <a:t/>
            </a:r>
            <a:br>
              <a:rPr lang="zh-TW" altLang="en-US" sz="3600" dirty="0" smtClean="0">
                <a:solidFill>
                  <a:srgbClr val="696464"/>
                </a:solidFill>
                <a:latin typeface="Franklin Gothic Book"/>
                <a:ea typeface="微軟正黑體" panose="020B0604030504040204" pitchFamily="34" charset="-120"/>
              </a:rPr>
            </a:br>
            <a:r>
              <a:rPr lang="zh-TW" altLang="en-US" sz="3600" dirty="0" smtClean="0">
                <a:solidFill>
                  <a:srgbClr val="696464"/>
                </a:solidFill>
                <a:latin typeface="Franklin Gothic Book"/>
                <a:ea typeface="微軟正黑體" panose="020B0604030504040204" pitchFamily="34" charset="-120"/>
              </a:rPr>
              <a:t> </a:t>
            </a:r>
            <a:r>
              <a:rPr lang="zh-TW" altLang="en-US" sz="4000" u="sng" dirty="0" smtClean="0">
                <a:solidFill>
                  <a:srgbClr val="696464"/>
                </a:solidFill>
                <a:latin typeface="Franklin Gothic Book"/>
                <a:ea typeface="微軟正黑體" panose="020B0604030504040204" pitchFamily="34" charset="-120"/>
              </a:rPr>
              <a:t>執行方</a:t>
            </a:r>
            <a:r>
              <a:rPr lang="zh-TW" altLang="en-US" sz="4000" u="sng" dirty="0">
                <a:solidFill>
                  <a:srgbClr val="696464"/>
                </a:solidFill>
                <a:latin typeface="Franklin Gothic Book"/>
                <a:ea typeface="微軟正黑體" panose="020B0604030504040204" pitchFamily="34" charset="-120"/>
              </a:rPr>
              <a:t>式</a:t>
            </a:r>
            <a:endParaRPr lang="zh-TW" altLang="en-US" sz="4000" u="sng" dirty="0" smtClean="0">
              <a:solidFill>
                <a:srgbClr val="696464"/>
              </a:solidFill>
              <a:latin typeface="Franklin Gothic Book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3"/>
          <p:cNvSpPr txBox="1">
            <a:spLocks/>
          </p:cNvSpPr>
          <p:nvPr/>
        </p:nvSpPr>
        <p:spPr>
          <a:xfrm>
            <a:off x="467544" y="4005064"/>
            <a:ext cx="6912768" cy="2160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zh-TW" altLang="en-US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透過多元的教學活動，教導健康的</a:t>
            </a:r>
            <a:r>
              <a:rPr lang="zh-TW" altLang="en-US" sz="2600" b="1" dirty="0" smtClean="0">
                <a:solidFill>
                  <a:srgbClr val="C00000"/>
                </a:solidFill>
                <a:latin typeface="Perpetua"/>
                <a:ea typeface="新細明體" panose="02020500000000000000" pitchFamily="18" charset="-120"/>
              </a:rPr>
              <a:t>知識</a:t>
            </a:r>
            <a:r>
              <a:rPr lang="zh-TW" altLang="en-US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，</a:t>
            </a:r>
            <a:endParaRPr lang="en-US" altLang="zh-TW" sz="2600" dirty="0" smtClean="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  <a:p>
            <a:pPr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altLang="zh-TW" sz="2600" dirty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 </a:t>
            </a:r>
            <a:r>
              <a:rPr lang="en-US" altLang="zh-TW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   </a:t>
            </a:r>
            <a:r>
              <a:rPr lang="zh-TW" altLang="en-US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培養健康的</a:t>
            </a:r>
            <a:r>
              <a:rPr lang="zh-TW" altLang="en-US" sz="2600" b="1" dirty="0" smtClean="0">
                <a:solidFill>
                  <a:srgbClr val="C00000"/>
                </a:solidFill>
                <a:latin typeface="Perpetua"/>
                <a:ea typeface="新細明體" panose="02020500000000000000" pitchFamily="18" charset="-120"/>
              </a:rPr>
              <a:t>態度</a:t>
            </a:r>
            <a:r>
              <a:rPr lang="zh-TW" altLang="en-US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，</a:t>
            </a:r>
            <a:endParaRPr lang="en-US" altLang="zh-TW" sz="2600" dirty="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  <a:p>
            <a:pPr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altLang="zh-TW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    </a:t>
            </a:r>
            <a:r>
              <a:rPr lang="zh-TW" altLang="zh-TW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進而思考、判斷，並衍生出積極的</a:t>
            </a:r>
            <a:r>
              <a:rPr lang="zh-TW" altLang="zh-TW" sz="2600" b="1" dirty="0" smtClean="0">
                <a:solidFill>
                  <a:srgbClr val="C00000"/>
                </a:solidFill>
                <a:latin typeface="Perpetua"/>
                <a:ea typeface="新細明體" panose="02020500000000000000" pitchFamily="18" charset="-120"/>
              </a:rPr>
              <a:t>行動力</a:t>
            </a:r>
            <a:r>
              <a:rPr lang="zh-TW" altLang="zh-TW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，</a:t>
            </a:r>
            <a:endParaRPr lang="en-US" altLang="zh-TW" sz="2600" dirty="0" smtClean="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  <a:p>
            <a:pPr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altLang="zh-TW" sz="2600" dirty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 </a:t>
            </a:r>
            <a:r>
              <a:rPr lang="en-US" altLang="zh-TW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   </a:t>
            </a:r>
            <a:r>
              <a:rPr lang="zh-TW" altLang="zh-TW" sz="2600" dirty="0" smtClean="0">
                <a:solidFill>
                  <a:prstClr val="black"/>
                </a:solidFill>
                <a:latin typeface="Perpetua"/>
                <a:ea typeface="新細明體" panose="02020500000000000000" pitchFamily="18" charset="-120"/>
              </a:rPr>
              <a:t>追求更健康的生活方式。</a:t>
            </a:r>
            <a:endParaRPr lang="en-US" altLang="zh-TW" sz="2600" dirty="0" smtClean="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27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548679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</a:t>
            </a:r>
            <a:r>
              <a:rPr lang="zh-TW" altLang="en-US" sz="3600" b="1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評量方式  </a:t>
            </a:r>
            <a:r>
              <a:rPr lang="zh-TW" altLang="en-US" sz="3200" b="1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健 教</a:t>
            </a:r>
            <a:r>
              <a:rPr lang="en-US" altLang="zh-TW" sz="3200" b="1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1</a:t>
            </a:r>
            <a:endParaRPr lang="zh-TW" altLang="en-US" sz="3200" b="1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539552" y="1766056"/>
          <a:ext cx="8064896" cy="468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296"/>
                <a:gridCol w="3096344"/>
                <a:gridCol w="2304256"/>
              </a:tblGrid>
              <a:tr h="14152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altLang="zh-TW" sz="3200" dirty="0" smtClean="0"/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zh-TW" altLang="en-US" sz="3200" dirty="0" smtClean="0"/>
                        <a:t>項目名稱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altLang="zh-TW" sz="3200" dirty="0" smtClean="0"/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zh-TW" altLang="en-US" sz="3200" dirty="0" smtClean="0"/>
                        <a:t>考查方式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altLang="zh-TW" sz="3200" dirty="0" smtClean="0"/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zh-TW" altLang="en-US" sz="3200" dirty="0" smtClean="0"/>
                        <a:t>佔學期成績</a:t>
                      </a:r>
                      <a:endParaRPr lang="en-US" altLang="zh-TW" sz="3200" dirty="0" smtClean="0"/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zh-TW" altLang="en-US" sz="3200" dirty="0" smtClean="0"/>
                        <a:t>之比重</a:t>
                      </a:r>
                      <a:endParaRPr lang="zh-TW" altLang="en-US" sz="3200" dirty="0"/>
                    </a:p>
                  </a:txBody>
                  <a:tcPr/>
                </a:tc>
              </a:tr>
              <a:tr h="1581776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3600" dirty="0" smtClean="0"/>
                        <a:t>定期評量</a:t>
                      </a:r>
                      <a:endParaRPr lang="zh-TW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於第三次段考時統一進行紙筆</a:t>
                      </a:r>
                      <a:r>
                        <a:rPr lang="zh-TW" altLang="zh-TW" sz="3600" dirty="0" smtClean="0"/>
                        <a:t>測驗</a:t>
                      </a:r>
                      <a:endParaRPr lang="zh-TW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4800" kern="1200" dirty="0" smtClean="0"/>
                        <a:t>50</a:t>
                      </a:r>
                      <a:r>
                        <a:rPr lang="zh-TW" altLang="zh-TW" sz="4800" dirty="0" smtClean="0"/>
                        <a:t>％</a:t>
                      </a:r>
                      <a:endParaRPr lang="zh-TW" altLang="en-US" sz="4800" dirty="0"/>
                    </a:p>
                  </a:txBody>
                  <a:tcPr anchor="ctr"/>
                </a:tc>
              </a:tr>
              <a:tr h="139544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zh-TW" sz="3600" dirty="0" smtClean="0"/>
                        <a:t>平時表現</a:t>
                      </a:r>
                      <a:endParaRPr lang="zh-TW" altLang="zh-TW" sz="3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zh-TW" sz="3600" dirty="0" smtClean="0"/>
                        <a:t>任課教師於學期中進行評量</a:t>
                      </a:r>
                      <a:endParaRPr lang="zh-TW" altLang="zh-TW" sz="3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4800" kern="1200" dirty="0" smtClean="0"/>
                        <a:t>50</a:t>
                      </a:r>
                      <a:r>
                        <a:rPr lang="zh-TW" altLang="zh-TW" sz="4800" dirty="0" smtClean="0"/>
                        <a:t>％</a:t>
                      </a:r>
                      <a:endParaRPr lang="zh-TW" altLang="en-US" sz="4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圓角矩形 8"/>
          <p:cNvSpPr/>
          <p:nvPr/>
        </p:nvSpPr>
        <p:spPr>
          <a:xfrm>
            <a:off x="683568" y="5085184"/>
            <a:ext cx="2376264" cy="122413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502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260647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評量方式 </a:t>
            </a:r>
            <a:r>
              <a:rPr lang="zh-TW" altLang="en-US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健 教</a:t>
            </a:r>
            <a:r>
              <a:rPr lang="en-US" altLang="zh-TW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2</a:t>
            </a:r>
            <a:endParaRPr lang="zh-TW" altLang="en-US" sz="32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55576" y="1484785"/>
          <a:ext cx="7848872" cy="48541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6224"/>
                <a:gridCol w="3744416"/>
                <a:gridCol w="2088232"/>
              </a:tblGrid>
              <a:tr h="9911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平時表現</a:t>
                      </a:r>
                      <a:endParaRPr lang="en-US" altLang="zh-TW" sz="2800" dirty="0" smtClean="0"/>
                    </a:p>
                    <a:p>
                      <a:pPr algn="ctr"/>
                      <a:r>
                        <a:rPr lang="zh-TW" altLang="en-US" sz="2800" dirty="0" smtClean="0"/>
                        <a:t>考查項目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考查方式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/>
                        <a:t>佔學期成績</a:t>
                      </a:r>
                      <a:endParaRPr lang="en-US" altLang="zh-TW" sz="2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/>
                        <a:t>之比重</a:t>
                      </a:r>
                      <a:endParaRPr lang="zh-TW" altLang="en-US" sz="28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1037755"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zh-TW" sz="2800" kern="1200" dirty="0" smtClean="0"/>
                        <a:t>紙筆測驗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zh-TW" altLang="zh-TW" sz="2800" kern="1200" dirty="0" smtClean="0"/>
                        <a:t>平時小考的總分除以小考的總次數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2800" kern="1200" dirty="0" smtClean="0"/>
                        <a:t>10</a:t>
                      </a:r>
                      <a:r>
                        <a:rPr kumimoji="0" lang="zh-TW" altLang="zh-TW" sz="2800" kern="1200" dirty="0" smtClean="0"/>
                        <a:t>％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1283420"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zh-TW" sz="2800" kern="1200" dirty="0" smtClean="0"/>
                        <a:t>作業及報告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zh-TW" altLang="zh-TW" sz="2800" kern="1200" dirty="0" smtClean="0"/>
                        <a:t>作業及報告的總分除以作業及報告的總次數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2800" kern="1200" dirty="0" smtClean="0"/>
                        <a:t>20</a:t>
                      </a:r>
                      <a:r>
                        <a:rPr kumimoji="0" lang="zh-TW" altLang="zh-TW" sz="2800" kern="1200" dirty="0" smtClean="0"/>
                        <a:t>％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1541809"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zh-TW" sz="2800" kern="1200" smtClean="0"/>
                        <a:t>學習</a:t>
                      </a:r>
                      <a:r>
                        <a:rPr kumimoji="0" lang="zh-TW" altLang="zh-TW" sz="2800" kern="1200" dirty="0" smtClean="0"/>
                        <a:t>態度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zh-TW" altLang="zh-TW" sz="2800" kern="1200" dirty="0" smtClean="0"/>
                        <a:t>基本分</a:t>
                      </a:r>
                      <a:r>
                        <a:rPr kumimoji="0" lang="en-US" altLang="zh-TW" sz="2800" kern="1200" dirty="0" smtClean="0"/>
                        <a:t>80</a:t>
                      </a:r>
                      <a:r>
                        <a:rPr kumimoji="0" lang="zh-TW" altLang="zh-TW" sz="2800" kern="1200" dirty="0" smtClean="0"/>
                        <a:t>分，再參考評量指標進行分數調整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2800" kern="1200" dirty="0" smtClean="0"/>
                        <a:t>20</a:t>
                      </a:r>
                      <a:r>
                        <a:rPr kumimoji="0" lang="zh-TW" altLang="zh-TW" sz="2800" kern="1200" dirty="0" smtClean="0"/>
                        <a:t>％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圓角矩形 6"/>
          <p:cNvSpPr/>
          <p:nvPr/>
        </p:nvSpPr>
        <p:spPr>
          <a:xfrm>
            <a:off x="755576" y="5013176"/>
            <a:ext cx="2016224" cy="122413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8478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266928" cy="1218464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 smtClean="0">
                <a:solidFill>
                  <a:schemeClr val="tx1"/>
                </a:solidFill>
                <a:latin typeface="華康POP1體W5" pitchFamily="81" charset="-120"/>
                <a:ea typeface="華康POP1體W5" pitchFamily="81" charset="-120"/>
              </a:rPr>
              <a:t>一、體育科 師資介紹</a:t>
            </a:r>
            <a:endParaRPr lang="zh-TW" altLang="en-US" b="1" dirty="0">
              <a:solidFill>
                <a:schemeClr val="tx1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24073" y="2695203"/>
            <a:ext cx="8877052" cy="3447002"/>
            <a:chOff x="0" y="2476086"/>
            <a:chExt cx="9191858" cy="3447002"/>
          </a:xfrm>
        </p:grpSpPr>
        <p:pic>
          <p:nvPicPr>
            <p:cNvPr id="1026" name="Picture 2" descr="F:\體育組桌機\DATA (D)1020708\may\1\1020520 117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76086"/>
              <a:ext cx="4596002" cy="34470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F:\體育組桌機\DATA (D)1020708\may\景興鐵人賽99.10.14\IMG_646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6002" y="2476086"/>
              <a:ext cx="4595856" cy="34470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5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3"/>
          <p:cNvGraphicFramePr>
            <a:graphicFrameLocks/>
          </p:cNvGraphicFramePr>
          <p:nvPr>
            <p:extLst/>
          </p:nvPr>
        </p:nvGraphicFramePr>
        <p:xfrm>
          <a:off x="251520" y="1124740"/>
          <a:ext cx="8640960" cy="5443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159"/>
                <a:gridCol w="6702801"/>
              </a:tblGrid>
              <a:tr h="648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/>
                        <a:t>加減分</a:t>
                      </a:r>
                      <a:endParaRPr lang="zh-TW" sz="32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kern="100" dirty="0" smtClean="0"/>
                        <a:t>學習態度</a:t>
                      </a:r>
                      <a:r>
                        <a:rPr lang="zh-TW" sz="3200" kern="100" dirty="0" smtClean="0"/>
                        <a:t>評量</a:t>
                      </a:r>
                      <a:r>
                        <a:rPr lang="zh-TW" sz="3200" kern="100" dirty="0"/>
                        <a:t>指標</a:t>
                      </a:r>
                      <a:endParaRPr lang="zh-TW" sz="32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/>
                        <a:t>20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積極主動學習並表現優異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/>
                        <a:t>15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能主動學習並參與課堂活動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/>
                        <a:t>10</a:t>
                      </a:r>
                      <a:endParaRPr lang="zh-TW" sz="2800" kern="10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能齊備上課用品並配合課程進行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/>
                        <a:t>5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上課準時並配合課程進行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/>
                        <a:t>0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願意配合課程進行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/>
                        <a:t>-5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被動配合課程進行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/>
                        <a:t>-10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偶有未帶學用品干擾課程進行的情況發生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/>
                        <a:t>-15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常有未帶學用品干擾課程進行的情況發生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/>
                        <a:t>-20</a:t>
                      </a:r>
                      <a:endParaRPr lang="zh-TW" sz="28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/>
                        <a:t>拒絕配合課程進行或嚴重干擾上課秩序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251520" y="260647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評量方式 </a:t>
            </a:r>
            <a:r>
              <a:rPr lang="zh-TW" altLang="en-US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健 教</a:t>
            </a:r>
            <a:r>
              <a:rPr lang="en-US" altLang="zh-TW" sz="32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3</a:t>
            </a:r>
            <a:endParaRPr lang="zh-TW" altLang="en-US" sz="32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62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健</a:t>
            </a:r>
            <a:r>
              <a:rPr lang="zh-TW" altLang="en-US" dirty="0" smtClean="0"/>
              <a:t>康教育教材範例與成果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79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88424" cy="994122"/>
          </a:xfrm>
        </p:spPr>
        <p:txBody>
          <a:bodyPr/>
          <a:lstStyle/>
          <a:p>
            <a:pPr algn="l"/>
            <a:r>
              <a:rPr lang="zh-TW" altLang="en-US" dirty="0" smtClean="0"/>
              <a:t>主題簡報</a:t>
            </a:r>
            <a:r>
              <a:rPr lang="en-US" altLang="zh-TW" dirty="0" smtClean="0"/>
              <a:t>_</a:t>
            </a:r>
            <a:r>
              <a:rPr lang="zh-TW" altLang="en-US" dirty="0" smtClean="0"/>
              <a:t>癌症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3398" t="22641" r="19007" b="15345"/>
          <a:stretch/>
        </p:blipFill>
        <p:spPr>
          <a:xfrm>
            <a:off x="1403648" y="1201769"/>
            <a:ext cx="7272808" cy="532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19256" cy="1143000"/>
          </a:xfrm>
        </p:spPr>
        <p:txBody>
          <a:bodyPr/>
          <a:lstStyle/>
          <a:p>
            <a:pPr algn="l"/>
            <a:r>
              <a:rPr lang="zh-TW" altLang="en-US" dirty="0" smtClean="0"/>
              <a:t>短片討論</a:t>
            </a:r>
            <a:r>
              <a:rPr lang="en-US" altLang="zh-TW" dirty="0" smtClean="0"/>
              <a:t>_</a:t>
            </a:r>
            <a:r>
              <a:rPr lang="zh-TW" altLang="en-US" dirty="0" smtClean="0"/>
              <a:t>菸害防制</a:t>
            </a:r>
            <a:endParaRPr lang="zh-TW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2160" t="11256" r="41731" b="21650"/>
          <a:stretch>
            <a:fillRect/>
          </a:stretch>
        </p:blipFill>
        <p:spPr bwMode="auto">
          <a:xfrm>
            <a:off x="4546645" y="2132856"/>
            <a:ext cx="4345835" cy="324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/>
          <p:cNvPicPr/>
          <p:nvPr/>
        </p:nvPicPr>
        <p:blipFill>
          <a:blip r:embed="rId3" cstate="print"/>
          <a:srcRect l="9791" t="27456" r="35558" b="5491"/>
          <a:stretch>
            <a:fillRect/>
          </a:stretch>
        </p:blipFill>
        <p:spPr bwMode="auto">
          <a:xfrm>
            <a:off x="256692" y="1628800"/>
            <a:ext cx="42484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5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50106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/>
              <a:t>議題討論</a:t>
            </a:r>
            <a:r>
              <a:rPr lang="en-US" altLang="zh-TW" dirty="0" smtClean="0"/>
              <a:t>_</a:t>
            </a:r>
            <a:r>
              <a:rPr lang="zh-TW" altLang="en-US" dirty="0" smtClean="0"/>
              <a:t>含糖飲料</a:t>
            </a:r>
            <a:endParaRPr lang="zh-TW" altLang="en-US" sz="2000" dirty="0"/>
          </a:p>
        </p:txBody>
      </p:sp>
      <p:pic>
        <p:nvPicPr>
          <p:cNvPr id="5" name="Picture 3" descr="C:\Documents and Settings\lichi\桌面\1000701-糖PPT\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156" y="1340768"/>
            <a:ext cx="7117891" cy="5338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75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560840" cy="1152128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/>
              <a:t>繪本分享</a:t>
            </a:r>
            <a:r>
              <a:rPr lang="en-US" altLang="zh-TW" dirty="0" smtClean="0"/>
              <a:t>_</a:t>
            </a:r>
            <a:r>
              <a:rPr lang="zh-TW" altLang="en-US" dirty="0" smtClean="0"/>
              <a:t>談告白、失落感</a:t>
            </a:r>
            <a:endParaRPr lang="zh-TW" altLang="en-US" dirty="0"/>
          </a:p>
        </p:txBody>
      </p:sp>
      <p:pic>
        <p:nvPicPr>
          <p:cNvPr id="4" name="內容版面配置區 3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97262" y="1484785"/>
            <a:ext cx="4073354" cy="4804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0413" t="4366" r="30016" b="12476"/>
          <a:stretch>
            <a:fillRect/>
          </a:stretch>
        </p:blipFill>
        <p:spPr bwMode="auto">
          <a:xfrm>
            <a:off x="539552" y="1484784"/>
            <a:ext cx="367322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864096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/>
              <a:t>讀書心得分享</a:t>
            </a:r>
            <a:r>
              <a:rPr lang="en-US" altLang="zh-TW" dirty="0" smtClean="0"/>
              <a:t>_</a:t>
            </a:r>
            <a:r>
              <a:rPr lang="zh-TW" altLang="en-US" dirty="0" smtClean="0"/>
              <a:t>情緒智商</a:t>
            </a:r>
            <a:endParaRPr lang="zh-TW" altLang="en-US" dirty="0"/>
          </a:p>
        </p:txBody>
      </p:sp>
      <p:graphicFrame>
        <p:nvGraphicFramePr>
          <p:cNvPr id="12" name="資料庫圖表 11"/>
          <p:cNvGraphicFramePr/>
          <p:nvPr/>
        </p:nvGraphicFramePr>
        <p:xfrm>
          <a:off x="3059832" y="1484784"/>
          <a:ext cx="568863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EQ ─ 十週年紀念版"/>
          <p:cNvPicPr>
            <a:picLocks noChangeAspect="1" noChangeArrowheads="1"/>
          </p:cNvPicPr>
          <p:nvPr/>
        </p:nvPicPr>
        <p:blipFill rotWithShape="1">
          <a:blip r:embed="rId7" cstate="print"/>
          <a:srcRect l="28241" t="19040" r="28311" b="19622"/>
          <a:stretch/>
        </p:blipFill>
        <p:spPr bwMode="auto">
          <a:xfrm>
            <a:off x="467544" y="1484784"/>
            <a:ext cx="2448272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2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學習典範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5611" t="20671" r="15133" b="16329"/>
          <a:stretch/>
        </p:blipFill>
        <p:spPr>
          <a:xfrm>
            <a:off x="1510535" y="1484784"/>
            <a:ext cx="730993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8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急救訓練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/>
          <a:stretch/>
        </p:blipFill>
        <p:spPr>
          <a:xfrm>
            <a:off x="1547664" y="1560151"/>
            <a:ext cx="7236296" cy="5130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7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46359" t="12870" r="28244" b="33265"/>
          <a:stretch>
            <a:fillRect/>
          </a:stretch>
        </p:blipFill>
        <p:spPr bwMode="auto">
          <a:xfrm>
            <a:off x="4860032" y="1298903"/>
            <a:ext cx="3888432" cy="5154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0344" y="260648"/>
            <a:ext cx="6609928" cy="850106"/>
          </a:xfrm>
        </p:spPr>
        <p:txBody>
          <a:bodyPr/>
          <a:lstStyle/>
          <a:p>
            <a:pPr algn="l"/>
            <a:r>
              <a:rPr lang="zh-TW" altLang="en-US" dirty="0" smtClean="0"/>
              <a:t>包紮與搬運練習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6319" t="12870" r="18204" b="33265"/>
          <a:stretch>
            <a:fillRect/>
          </a:stretch>
        </p:blipFill>
        <p:spPr bwMode="auto">
          <a:xfrm>
            <a:off x="467544" y="1601681"/>
            <a:ext cx="4316690" cy="3195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35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" cy="152400"/>
          </a:xfrm>
          <a:prstGeom prst="rect">
            <a:avLst/>
          </a:prstGeom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582598" y="4365104"/>
            <a:ext cx="6554867" cy="152400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8297"/>
            <a:ext cx="4318190" cy="3238643"/>
          </a:xfrm>
        </p:spPr>
      </p:pic>
      <p:pic>
        <p:nvPicPr>
          <p:cNvPr id="4" name="內容版面配置區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2573"/>
            <a:ext cx="4392488" cy="3294366"/>
          </a:xfr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9" y="3439721"/>
            <a:ext cx="4353051" cy="330164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66380"/>
            <a:ext cx="4392488" cy="29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95" y="1772816"/>
            <a:ext cx="633670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濃煙逃生袋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323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859216" cy="936104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/>
              <a:t>遊戲</a:t>
            </a:r>
            <a:r>
              <a:rPr lang="en-US" altLang="zh-TW" dirty="0" smtClean="0"/>
              <a:t>_</a:t>
            </a:r>
            <a:r>
              <a:rPr lang="zh-TW" altLang="en-US" dirty="0" smtClean="0"/>
              <a:t>挑戰身體界線</a:t>
            </a:r>
            <a:endParaRPr lang="zh-TW" altLang="en-US" dirty="0"/>
          </a:p>
        </p:txBody>
      </p:sp>
      <p:pic>
        <p:nvPicPr>
          <p:cNvPr id="6" name="內容版面配置區 5" descr="IMG_024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4456" y="1844824"/>
            <a:ext cx="412845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內容版面配置區 4" descr="IMG_0243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78023" y="2276872"/>
            <a:ext cx="4342449" cy="3293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74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778098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/>
              <a:t>學生作品</a:t>
            </a:r>
            <a:endParaRPr lang="zh-TW" altLang="en-US" dirty="0"/>
          </a:p>
        </p:txBody>
      </p:sp>
      <p:pic>
        <p:nvPicPr>
          <p:cNvPr id="4" name="內容版面配置區 3" descr="IMG_85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contrast="10000"/>
          </a:blip>
          <a:srcRect l="3141" t="1178" r="2626" b="3411"/>
          <a:stretch>
            <a:fillRect/>
          </a:stretch>
        </p:blipFill>
        <p:spPr>
          <a:xfrm>
            <a:off x="611560" y="1445180"/>
            <a:ext cx="3816424" cy="5152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30413" t="8146" r="30607" b="10000"/>
          <a:stretch>
            <a:fillRect/>
          </a:stretch>
        </p:blipFill>
        <p:spPr bwMode="auto">
          <a:xfrm>
            <a:off x="4788024" y="1517189"/>
            <a:ext cx="3816424" cy="5008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04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3728" y="1844824"/>
            <a:ext cx="5040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報告完畢</a:t>
            </a:r>
            <a:endParaRPr lang="en-US" altLang="zh-TW" sz="8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8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  <a:r>
              <a:rPr lang="zh-TW" altLang="en-US" sz="8800" dirty="0" smtClean="0"/>
              <a:t>！</a:t>
            </a:r>
            <a:endParaRPr lang="zh-TW" altLang="en-US" sz="8800" dirty="0"/>
          </a:p>
        </p:txBody>
      </p:sp>
    </p:spTree>
    <p:extLst>
      <p:ext uri="{BB962C8B-B14F-4D97-AF65-F5344CB8AC3E}">
        <p14:creationId xmlns:p14="http://schemas.microsoft.com/office/powerpoint/2010/main" val="2661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7134944" cy="152400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體育科老師們經常利用假日從事各項運動，不斷地自我鍛鍊，讓體能保持在最佳狀況，以身教鼓舞學生。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35831"/>
            <a:ext cx="3949700" cy="2962275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940683"/>
            <a:ext cx="3948112" cy="2944633"/>
          </a:xfrm>
        </p:spPr>
      </p:pic>
    </p:spTree>
    <p:extLst>
      <p:ext uri="{BB962C8B-B14F-4D97-AF65-F5344CB8AC3E}">
        <p14:creationId xmlns:p14="http://schemas.microsoft.com/office/powerpoint/2010/main" val="16757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7016"/>
              </p:ext>
            </p:extLst>
          </p:nvPr>
        </p:nvGraphicFramePr>
        <p:xfrm>
          <a:off x="899592" y="1365801"/>
          <a:ext cx="5472607" cy="624880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440628"/>
                <a:gridCol w="1343993"/>
                <a:gridCol w="1343993"/>
                <a:gridCol w="1343993"/>
              </a:tblGrid>
              <a:tr h="43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3600" b="1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分機號碼</a:t>
                      </a:r>
                      <a:endParaRPr lang="zh-TW" sz="1600" b="1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1" kern="100" dirty="0">
                        <a:effectLst/>
                        <a:latin typeface="華康硬黑體W7外字集" panose="020B0709000000000000" pitchFamily="49" charset="-120"/>
                        <a:ea typeface="華康硬黑體W7外字集" panose="020B0709000000000000" pitchFamily="49" charset="-120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kern="100" dirty="0" smtClean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分機號碼</a:t>
                      </a:r>
                      <a:endParaRPr lang="zh-TW" altLang="zh-TW" sz="1600" b="1" kern="100" dirty="0" smtClean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600" b="1" kern="100" dirty="0">
                        <a:effectLst/>
                        <a:latin typeface="華康硬黑體W7外字集" panose="020B0709000000000000" pitchFamily="49" charset="-120"/>
                        <a:ea typeface="華康硬黑體W7外字集" panose="020B0709000000000000" pitchFamily="49" charset="-120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許卓塵</a:t>
                      </a:r>
                      <a:endParaRPr lang="zh-TW" altLang="zh-TW" sz="3200" kern="100" dirty="0" smtClean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110</a:t>
                      </a:r>
                      <a:endParaRPr lang="zh-TW" altLang="en-US" sz="3200" dirty="0"/>
                    </a:p>
                  </a:txBody>
                  <a:tcPr marL="17780" marR="17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林淑森</a:t>
                      </a: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Times New Roman"/>
                          <a:ea typeface="新細明體"/>
                        </a:rPr>
                        <a:t>161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曾德民</a:t>
                      </a:r>
                      <a:endParaRPr lang="zh-TW" sz="20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120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張玉美</a:t>
                      </a: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Times New Roman"/>
                          <a:ea typeface="新細明體"/>
                        </a:rPr>
                        <a:t>161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朱美銀</a:t>
                      </a:r>
                      <a:r>
                        <a:rPr lang="en-US" sz="2000" kern="100" dirty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 </a:t>
                      </a: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130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李其恩</a:t>
                      </a:r>
                      <a:endParaRPr lang="zh-TW" altLang="en-US" sz="2000" dirty="0"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/>
                        <a:t>123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謝清江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161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賴淑玲</a:t>
                      </a: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Times New Roman"/>
                          <a:ea typeface="新細明體"/>
                        </a:rPr>
                        <a:t>161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管敏華</a:t>
                      </a: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141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張綵綠</a:t>
                      </a:r>
                      <a:endParaRPr lang="zh-TW" sz="20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161</a:t>
                      </a:r>
                      <a:endParaRPr lang="zh-TW" sz="32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廖尉傑</a:t>
                      </a:r>
                      <a:endParaRPr lang="zh-TW" sz="20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/>
                        <a:t>123</a:t>
                      </a:r>
                      <a:endParaRPr lang="zh-TW" altLang="en-US" sz="3200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華康方圓體W7" panose="040B0709000000000000" pitchFamily="81" charset="-120"/>
                          <a:ea typeface="華康方圓體W7" panose="040B0709000000000000" pitchFamily="81" charset="-120"/>
                        </a:rPr>
                        <a:t>陳韻茹</a:t>
                      </a:r>
                      <a:endParaRPr lang="zh-TW" sz="3200" kern="100" dirty="0">
                        <a:effectLst/>
                        <a:latin typeface="華康方圓體W7" panose="040B0709000000000000" pitchFamily="81" charset="-120"/>
                        <a:ea typeface="華康方圓體W7" panose="040B0709000000000000" pitchFamily="81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effectLst/>
                          <a:latin typeface="Times New Roman"/>
                          <a:ea typeface="新細明體"/>
                        </a:rPr>
                        <a:t>161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</a:tr>
              <a:tr h="43186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91680" y="692696"/>
            <a:ext cx="6417734" cy="673105"/>
          </a:xfrm>
        </p:spPr>
        <p:txBody>
          <a:bodyPr>
            <a:noAutofit/>
          </a:bodyPr>
          <a:lstStyle/>
          <a:p>
            <a:r>
              <a:rPr lang="zh-TW" altLang="en-US" sz="4000" b="1" i="1" dirty="0" smtClean="0">
                <a:latin typeface="+mj-ea"/>
                <a:ea typeface="+mj-ea"/>
                <a:cs typeface="Arial Unicode MS" panose="020B0604020202020204" pitchFamily="34" charset="-120"/>
              </a:rPr>
              <a:t>體育老師校內分機號碼</a:t>
            </a:r>
            <a:endParaRPr lang="zh-TW" altLang="en-US" sz="4000" b="1" i="1" dirty="0">
              <a:latin typeface="+mj-ea"/>
              <a:ea typeface="+mj-ea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42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0360" y="761018"/>
            <a:ext cx="5293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華康POP1體W5" pitchFamily="81" charset="-120"/>
                <a:ea typeface="華康POP1體W5" pitchFamily="81" charset="-120"/>
              </a:rPr>
              <a:t>二</a:t>
            </a:r>
            <a:r>
              <a:rPr lang="zh-TW" altLang="en-US" sz="3600" b="1" dirty="0" smtClean="0">
                <a:latin typeface="華康POP1體W5" pitchFamily="81" charset="-120"/>
                <a:ea typeface="華康POP1體W5" pitchFamily="81" charset="-120"/>
              </a:rPr>
              <a:t>、課程</a:t>
            </a:r>
            <a:r>
              <a:rPr lang="zh-TW" altLang="en-US" sz="3600" b="1" dirty="0">
                <a:latin typeface="華康POP1體W5" pitchFamily="81" charset="-120"/>
                <a:ea typeface="華康POP1體W5" pitchFamily="81" charset="-120"/>
              </a:rPr>
              <a:t>介紹</a:t>
            </a:r>
          </a:p>
        </p:txBody>
      </p:sp>
      <p:sp>
        <p:nvSpPr>
          <p:cNvPr id="3" name="矩形 2"/>
          <p:cNvSpPr/>
          <p:nvPr/>
        </p:nvSpPr>
        <p:spPr>
          <a:xfrm>
            <a:off x="683568" y="1595021"/>
            <a:ext cx="38834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本校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體育課程依場地設施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安排包含有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籃球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、羽球、排球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、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桌球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、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游泳、基本抽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筋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自解法、自救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法、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田徑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、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體操、體適能、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跳繩、休閒運動介紹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等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…</a:t>
            </a:r>
            <a:endParaRPr lang="zh-TW" altLang="en-US" sz="2800" dirty="0"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10242" name="Picture 2" descr="E:\體育組桌機\DATA (D)1020708\體育組\101評鑑資料\101校務評鑑\体適能\101相片 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442">
            <a:off x="5097707" y="2444249"/>
            <a:ext cx="3643820" cy="2732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31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86354" y="85725"/>
            <a:ext cx="61863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臺北市立景興國民中學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學年度第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學期體育課程進度總表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158803"/>
              </p:ext>
            </p:extLst>
          </p:nvPr>
        </p:nvGraphicFramePr>
        <p:xfrm>
          <a:off x="279524" y="575042"/>
          <a:ext cx="8540947" cy="60943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39623"/>
                <a:gridCol w="1346326"/>
                <a:gridCol w="709527"/>
                <a:gridCol w="802311"/>
                <a:gridCol w="685876"/>
                <a:gridCol w="798672"/>
                <a:gridCol w="800492"/>
                <a:gridCol w="685876"/>
                <a:gridCol w="800492"/>
                <a:gridCol w="685876"/>
                <a:gridCol w="685876"/>
              </a:tblGrid>
              <a:tr h="270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</a:rPr>
                        <a:t>週次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</a:rPr>
                        <a:t>日期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曾德民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朱美銀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管敏華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謝清江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林淑森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張彩綠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張玉美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賴淑玲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李其恩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標楷體"/>
                          <a:ea typeface="新細明體"/>
                        </a:rPr>
                        <a:t>1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08/31 - 09/04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000" kern="1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altLang="zh-TW" sz="1200" kern="100" dirty="0" smtClean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體操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體操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09/07 - 09/11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3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09/14 - 09/18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4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09/21 - 09/25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5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9/28 - 10/02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10/05 - 10/19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7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10/12 - 10/16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8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10/19 - 10/23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9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10/26 - 10/30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11/02 - 11/06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11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11/09 - 11/13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11/16 - 11/20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13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11/23 - 11/27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14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11/30 - 12/04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15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12/07 - 12/11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12/14 - 12/18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17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12/21 - 12/25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田徑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體適能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18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12/28 - 01/01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19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01/04 - 01/08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游泳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20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01/11 - 01/15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733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/>
                          <a:ea typeface="新細明體"/>
                        </a:rPr>
                        <a:t>21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4717" marR="547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01/18 - 01/22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籃球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桌球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羽球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排球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1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78847" y="246400"/>
            <a:ext cx="48013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</a:t>
            </a: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度第</a:t>
            </a:r>
            <a:r>
              <a:rPr kumimoji="1" lang="en-US" altLang="zh-TW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學期體育課進度</a:t>
            </a:r>
            <a:r>
              <a:rPr kumimoji="1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及測驗項目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006975"/>
              </p:ext>
            </p:extLst>
          </p:nvPr>
        </p:nvGraphicFramePr>
        <p:xfrm>
          <a:off x="179512" y="764704"/>
          <a:ext cx="8784978" cy="59156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168353"/>
                <a:gridCol w="2819761"/>
                <a:gridCol w="2796864"/>
              </a:tblGrid>
              <a:tr h="376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七年級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單元進度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八年級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單元進度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九年級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單元進度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7235" marR="67235" marT="0" marB="0" anchor="ctr"/>
                </a:tc>
              </a:tr>
              <a:tr h="32954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籃球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規則介紹、傳接球、投籃練習、運球。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規則介紹、高、低手傳接球練習。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桌球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規則介紹、正反手發球、擊球。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羽球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規則介紹、正手發球練習球。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田徑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短距離介紹及實作。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游泳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適應水性、捷式練習</a:t>
                      </a:r>
                      <a:r>
                        <a:rPr lang="zh-TW" sz="16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及自救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體操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國民健康操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休閒運動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飛盤、九宮格、墊上運動、跳繩等各類休閒運動介紹及實作。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籃球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運球上籃、二對一攻守練習。三對三鬥牛。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低手發球。模擬比賽。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 </a:t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桌球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正、反手拍練習。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羽球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正手切球、反手網前挑球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田徑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中距離跑介紹及實作。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游泳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蛙式練習及自救、防溺。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休閒運動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飛盤、九宮格、墊上運動、跳繩等各類休閒運動介紹及實作。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籃球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:3~5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人快攻練習、分組比賽。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:2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人高低手傳球練習。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桌球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單、雙打練習。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羽球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單、雙打練習。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田徑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田賽項目介紹及實作。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游泳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蛙式、仰式、捷式及自救、救生。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休閒運動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飛盤、九宮格、墊上運動、跳繩等各類休閒運動介紹及實作。</a:t>
                      </a:r>
                      <a:endParaRPr lang="zh-TW" sz="24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67235" marR="67235" marT="0" marB="0"/>
                </a:tc>
              </a:tr>
              <a:tr h="376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測驗及檢測項目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測驗及檢測項目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測驗及檢測項目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7235" marR="67235" marT="0" marB="0" anchor="ctr"/>
                </a:tc>
              </a:tr>
              <a:tr h="17480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體育常識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游泳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浮板打水、捷式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(25M) 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（不計時）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籃球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籃下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秒投籃。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體操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國民健康操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※體適能檢測</a:t>
                      </a: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體育</a:t>
                      </a:r>
                      <a:r>
                        <a:rPr lang="zh-TW" sz="16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常識</a:t>
                      </a:r>
                      <a:endParaRPr lang="zh-TW" sz="16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游泳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蛙式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(25M)</a:t>
                      </a:r>
                      <a:endParaRPr lang="zh-TW" sz="16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籃球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:1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分鐘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點運球上籃。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低手發球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球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(1=60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2=70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3=80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4=90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5=100)</a:t>
                      </a:r>
                      <a:endParaRPr lang="zh-TW" sz="16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※體適能檢測</a:t>
                      </a: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體育常識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籃球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全場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S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型運球上籃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球（計時）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游泳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蛙式、仰式、捷式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(25M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50M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100M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計時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sz="1600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排球</a:t>
                      </a:r>
                      <a:r>
                        <a:rPr lang="en-US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:2</a:t>
                      </a: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人高低手傳接球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※體適能及游泳能力檢測</a:t>
                      </a:r>
                    </a:p>
                  </a:txBody>
                  <a:tcPr marL="67235" marR="672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2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6416">
            <a:off x="6516216" y="1818623"/>
            <a:ext cx="1944216" cy="2591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矩形 1"/>
          <p:cNvSpPr/>
          <p:nvPr/>
        </p:nvSpPr>
        <p:spPr>
          <a:xfrm>
            <a:off x="251520" y="548679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二、評量方式 </a:t>
            </a:r>
            <a:r>
              <a:rPr lang="en-US" altLang="zh-TW" sz="3600" b="1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2-1</a:t>
            </a:r>
            <a:endParaRPr lang="zh-TW" altLang="en-US" sz="3600" b="1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340768"/>
            <a:ext cx="828092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8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8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一</a:t>
            </a:r>
            <a:r>
              <a:rPr lang="en-US" altLang="zh-TW" sz="28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  <a:r>
              <a:rPr lang="zh-TW" altLang="en-US" sz="28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定期評量 占</a:t>
            </a:r>
            <a:r>
              <a:rPr lang="en-US" altLang="zh-TW" sz="28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50</a:t>
            </a:r>
            <a:r>
              <a:rPr lang="zh-TW" altLang="en-US" sz="28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％ </a:t>
            </a:r>
            <a:r>
              <a:rPr lang="en-US" altLang="zh-TW" sz="28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(3</a:t>
            </a:r>
            <a:r>
              <a:rPr lang="zh-TW" altLang="en-US" sz="28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項運動技能術科</a:t>
            </a:r>
            <a:r>
              <a:rPr lang="zh-TW" altLang="en-US" sz="28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考試</a:t>
            </a:r>
            <a:r>
              <a:rPr lang="en-US" altLang="zh-TW" sz="28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1.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七年級</a:t>
            </a:r>
            <a:endParaRPr lang="en-US" altLang="zh-TW" sz="2400" dirty="0" smtClean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游泳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浮板打水、捷式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(25M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（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不計時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）</a:t>
            </a:r>
            <a:endParaRPr lang="en-US" altLang="zh-TW" sz="2400" dirty="0" smtClean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籃球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籃下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30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秒投籃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體操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國民健康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操</a:t>
            </a:r>
            <a:endParaRPr lang="en-US" altLang="zh-TW" sz="2400" dirty="0" smtClean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2.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八年級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游泳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蛙式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(25M)</a:t>
            </a: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籃球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:1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分鐘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3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點運球上籃。</a:t>
            </a:r>
          </a:p>
          <a:p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排球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低手發球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5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球</a:t>
            </a:r>
            <a:endParaRPr lang="en-US" altLang="zh-TW" sz="2400" dirty="0" smtClean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3.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九年級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籃球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全場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S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型運球上籃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2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球（計時）</a:t>
            </a: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游泳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蛙式、仰式、捷式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25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、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50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、</a:t>
            </a:r>
            <a:r>
              <a:rPr lang="en-US" altLang="zh-TW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100M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</a:p>
          <a:p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   排球</a:t>
            </a:r>
            <a:r>
              <a:rPr lang="en-US" altLang="zh-TW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:2</a:t>
            </a:r>
            <a:r>
              <a:rPr lang="zh-TW" altLang="en-US" sz="2400" dirty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人高手或低手傳</a:t>
            </a:r>
            <a:r>
              <a:rPr lang="zh-TW" altLang="en-US" sz="2400" dirty="0" smtClean="0">
                <a:solidFill>
                  <a:prstClr val="black"/>
                </a:solidFill>
                <a:latin typeface="華康POP1體W5" pitchFamily="81" charset="-120"/>
                <a:ea typeface="華康POP1體W5" pitchFamily="81" charset="-120"/>
              </a:rPr>
              <a:t>接球</a:t>
            </a:r>
            <a:endParaRPr lang="zh-TW" altLang="en-US" sz="2400" dirty="0">
              <a:solidFill>
                <a:prstClr val="black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9219" name="Picture 3" descr="C:\Users\user\Desktop\IMG_6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266">
            <a:off x="6333845" y="4097460"/>
            <a:ext cx="1899036" cy="25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785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</TotalTime>
  <Words>1602</Words>
  <Application>Microsoft Office PowerPoint</Application>
  <PresentationFormat>如螢幕大小 (4:3)</PresentationFormat>
  <Paragraphs>392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50" baseType="lpstr">
      <vt:lpstr>Arial Unicode MS</vt:lpstr>
      <vt:lpstr>華康POP1體W5</vt:lpstr>
      <vt:lpstr>華康方圓體W7</vt:lpstr>
      <vt:lpstr>華康宗楷體W7</vt:lpstr>
      <vt:lpstr>華康硬黑體W7外字集</vt:lpstr>
      <vt:lpstr>微軟正黑體</vt:lpstr>
      <vt:lpstr>新細明體</vt:lpstr>
      <vt:lpstr>標楷體</vt:lpstr>
      <vt:lpstr>Arial</vt:lpstr>
      <vt:lpstr>Calibri</vt:lpstr>
      <vt:lpstr>Century Gothic</vt:lpstr>
      <vt:lpstr>Franklin Gothic Book</vt:lpstr>
      <vt:lpstr>Perpetua</vt:lpstr>
      <vt:lpstr>Times New Roman</vt:lpstr>
      <vt:lpstr>Wingdings 2</vt:lpstr>
      <vt:lpstr>Wingdings 3</vt:lpstr>
      <vt:lpstr>切割線</vt:lpstr>
      <vt:lpstr>104學年度第1學期-學校日</vt:lpstr>
      <vt:lpstr>一、體育科 師資介紹</vt:lpstr>
      <vt:lpstr>PowerPoint 簡報</vt:lpstr>
      <vt:lpstr>體育科老師們經常利用假日從事各項運動，不斷地自我鍛鍊，讓體能保持在最佳狀況，以身教鼓舞學生。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健康教育教材範例與成果</vt:lpstr>
      <vt:lpstr>主題簡報_癌症</vt:lpstr>
      <vt:lpstr>短片討論_菸害防制</vt:lpstr>
      <vt:lpstr>議題討論_含糖飲料</vt:lpstr>
      <vt:lpstr>繪本分享_談告白、失落感</vt:lpstr>
      <vt:lpstr>讀書心得分享_情緒智商</vt:lpstr>
      <vt:lpstr>學習典範</vt:lpstr>
      <vt:lpstr>急救訓練</vt:lpstr>
      <vt:lpstr>包紮與搬運練習</vt:lpstr>
      <vt:lpstr>濃煙逃生袋</vt:lpstr>
      <vt:lpstr>遊戲_挑戰身體界線</vt:lpstr>
      <vt:lpstr>學生作品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102學年度第1學期學校日</dc:title>
  <dc:creator>user</dc:creator>
  <cp:lastModifiedBy>mei chang</cp:lastModifiedBy>
  <cp:revision>98</cp:revision>
  <cp:lastPrinted>2013-09-24T08:52:02Z</cp:lastPrinted>
  <dcterms:created xsi:type="dcterms:W3CDTF">2013-09-24T05:33:29Z</dcterms:created>
  <dcterms:modified xsi:type="dcterms:W3CDTF">2015-09-16T14:27:21Z</dcterms:modified>
</cp:coreProperties>
</file>